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309" r:id="rId5"/>
    <p:sldId id="314" r:id="rId6"/>
    <p:sldId id="315" r:id="rId7"/>
    <p:sldId id="311" r:id="rId8"/>
    <p:sldId id="312" r:id="rId9"/>
    <p:sldId id="310" r:id="rId10"/>
    <p:sldId id="307" r:id="rId11"/>
    <p:sldId id="316" r:id="rId12"/>
    <p:sldId id="273" r:id="rId13"/>
    <p:sldId id="266" r:id="rId14"/>
    <p:sldId id="267" r:id="rId15"/>
    <p:sldId id="268" r:id="rId16"/>
    <p:sldId id="317" r:id="rId17"/>
    <p:sldId id="318" r:id="rId18"/>
    <p:sldId id="319" r:id="rId19"/>
    <p:sldId id="308" r:id="rId20"/>
    <p:sldId id="274" r:id="rId21"/>
    <p:sldId id="275" r:id="rId22"/>
    <p:sldId id="276" r:id="rId23"/>
    <p:sldId id="277" r:id="rId24"/>
    <p:sldId id="320" r:id="rId25"/>
    <p:sldId id="278" r:id="rId26"/>
    <p:sldId id="279" r:id="rId27"/>
    <p:sldId id="280" r:id="rId28"/>
    <p:sldId id="281" r:id="rId29"/>
    <p:sldId id="282" r:id="rId30"/>
    <p:sldId id="283" r:id="rId31"/>
    <p:sldId id="284" r:id="rId32"/>
    <p:sldId id="321" r:id="rId33"/>
    <p:sldId id="286" r:id="rId34"/>
    <p:sldId id="287" r:id="rId35"/>
    <p:sldId id="288" r:id="rId36"/>
    <p:sldId id="289" r:id="rId37"/>
    <p:sldId id="290" r:id="rId38"/>
    <p:sldId id="291" r:id="rId39"/>
    <p:sldId id="322" r:id="rId40"/>
    <p:sldId id="292" r:id="rId41"/>
    <p:sldId id="294" r:id="rId42"/>
    <p:sldId id="295" r:id="rId43"/>
    <p:sldId id="296" r:id="rId44"/>
    <p:sldId id="299" r:id="rId45"/>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808"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76830715"/>
      </p:ext>
    </p:extLst>
  </p:cSld>
  <p:clrMap bg1="lt1" tx1="dk1" bg2="lt2" tx2="dk2" accent1="accent1" accent2="accent2" accent3="accent3" accent4="accent4" accent5="accent5" accent6="accent6" hlink="hlink" folHlink="folHlink"/>
  <p:notesStyle>
    <a:lvl1pPr defTabSz="457200" latinLnBrk="0">
      <a:defRPr sz="2200">
        <a:latin typeface="Garamond"/>
        <a:ea typeface="Garamond"/>
        <a:cs typeface="Garamond"/>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dirty="0">
              <a:latin typeface="Garamond"/>
              <a:ea typeface="Garamond"/>
              <a:cs typeface="Garamond"/>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aramond"/>
                <a:ea typeface="Garamond"/>
                <a:cs typeface="Garamond"/>
                <a:sym typeface="Gill Sans"/>
              </a:defRPr>
            </a:lvl1pPr>
          </a:lstStyle>
          <a:p>
            <a:r>
              <a:rPr dirty="0"/>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aramond"/>
                <a:ea typeface="Garamond"/>
                <a:cs typeface="Garamond"/>
                <a:sym typeface="Gill Sans"/>
              </a:defRPr>
            </a:lvl1pPr>
            <a:lvl2pPr marL="0" indent="0" algn="ctr">
              <a:lnSpc>
                <a:spcPct val="100000"/>
              </a:lnSpc>
              <a:buSzTx/>
              <a:buFontTx/>
              <a:buNone/>
              <a:defRPr sz="1800" b="0">
                <a:solidFill>
                  <a:srgbClr val="000000"/>
                </a:solidFill>
                <a:uFillTx/>
                <a:latin typeface="Garamond"/>
                <a:ea typeface="Garamond"/>
                <a:cs typeface="Garamond"/>
                <a:sym typeface="Gill Sans"/>
              </a:defRPr>
            </a:lvl2pPr>
            <a:lvl3pPr marL="0" indent="0" algn="ctr">
              <a:lnSpc>
                <a:spcPct val="100000"/>
              </a:lnSpc>
              <a:buSzTx/>
              <a:buFontTx/>
              <a:buNone/>
              <a:defRPr sz="1800" b="0">
                <a:solidFill>
                  <a:srgbClr val="000000"/>
                </a:solidFill>
                <a:uFillTx/>
                <a:latin typeface="Garamond"/>
                <a:ea typeface="Garamond"/>
                <a:cs typeface="Garamond"/>
                <a:sym typeface="Gill Sans"/>
              </a:defRPr>
            </a:lvl3pPr>
            <a:lvl4pPr marL="0" indent="0" algn="ctr">
              <a:lnSpc>
                <a:spcPct val="100000"/>
              </a:lnSpc>
              <a:buSzTx/>
              <a:buFontTx/>
              <a:buNone/>
              <a:defRPr sz="1800" b="0">
                <a:solidFill>
                  <a:srgbClr val="000000"/>
                </a:solidFill>
                <a:uFillTx/>
                <a:latin typeface="Garamond"/>
                <a:ea typeface="Garamond"/>
                <a:cs typeface="Garamond"/>
                <a:sym typeface="Gill Sans"/>
              </a:defRPr>
            </a:lvl4pPr>
            <a:lvl5pPr marL="0" indent="0" algn="ctr">
              <a:lnSpc>
                <a:spcPct val="100000"/>
              </a:lnSpc>
              <a:buSzTx/>
              <a:buFontTx/>
              <a:buNone/>
              <a:defRPr sz="1800" b="0">
                <a:solidFill>
                  <a:srgbClr val="000000"/>
                </a:solidFill>
                <a:uFillTx/>
                <a:latin typeface="Garamond"/>
                <a:ea typeface="Garamond"/>
                <a:cs typeface="Garamond"/>
                <a:sym typeface="Gill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1339" y="508829"/>
            <a:ext cx="371897" cy="353943"/>
          </a:xfrm>
          <a:prstGeom prst="rect">
            <a:avLst/>
          </a:prstGeom>
        </p:spPr>
        <p:txBody>
          <a:bodyPr lIns="0" tIns="0" rIns="0" bIns="0" anchor="ctr"/>
          <a:lstStyle>
            <a:lvl1pPr>
              <a:defRPr>
                <a:latin typeface="Garamond"/>
                <a:ea typeface="Garamond"/>
                <a:cs typeface="Garamond"/>
                <a:sym typeface="Trebuchet MS"/>
              </a:defRPr>
            </a:lvl1pPr>
          </a:lstStyle>
          <a:p>
            <a:fld id="{86CB4B4D-7CA3-9044-876B-883B54F8677D}" type="slidenum">
              <a:rPr lang="uk-UA" smtClean="0"/>
              <a:pPr/>
              <a:t>‹#›</a:t>
            </a:fld>
            <a:endParaRPr lang="uk-UA" dirty="0"/>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rPr dirty="0"/>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4444293" y="4787900"/>
            <a:ext cx="474489" cy="456535"/>
          </a:xfrm>
          <a:prstGeom prst="rect">
            <a:avLst/>
          </a:prstGeom>
          <a:ln w="12700">
            <a:miter lim="400000"/>
          </a:ln>
        </p:spPr>
        <p:txBody>
          <a:bodyPr wrap="none" lIns="50800" tIns="50800" rIns="50800" bIns="50800">
            <a:spAutoFit/>
          </a:bodyPr>
          <a:lstStyle>
            <a:lvl1pPr>
              <a:defRPr>
                <a:latin typeface="Garamond"/>
                <a:ea typeface="Garamond"/>
                <a:cs typeface="Garamond"/>
              </a:defRPr>
            </a:lvl1pPr>
          </a:lstStyle>
          <a:p>
            <a:fld id="{86CB4B4D-7CA3-9044-876B-883B54F8677D}" type="slidenum">
              <a:rPr lang="uk-UA" smtClean="0"/>
              <a:pPr/>
              <a:t>‹#›</a:t>
            </a:fld>
            <a:endParaRPr lang="uk-U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Garamond"/>
          <a:ea typeface="Garamond"/>
          <a:cs typeface="Garamond"/>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dmlc/xgboos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0" name="Shape 17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pic>
        <p:nvPicPr>
          <p:cNvPr id="17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72" name="Shape 17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Super-charging</a:t>
            </a:r>
            <a:r>
              <a:rPr dirty="0" smtClean="0"/>
              <a:t> </a:t>
            </a:r>
            <a:r>
              <a:rPr dirty="0"/>
              <a:t>Decision </a:t>
            </a:r>
            <a:r>
              <a:rPr dirty="0" smtClean="0"/>
              <a:t>Trees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DecisionTreeRegressor</a:t>
            </a:r>
            <a:endParaRPr lang="en-US" dirty="0"/>
          </a:p>
        </p:txBody>
      </p:sp>
      <p:sp>
        <p:nvSpPr>
          <p:cNvPr id="3" name="Text Placeholder 2"/>
          <p:cNvSpPr>
            <a:spLocks noGrp="1"/>
          </p:cNvSpPr>
          <p:nvPr>
            <p:ph type="body" idx="1"/>
          </p:nvPr>
        </p:nvSpPr>
        <p:spPr/>
        <p:txBody>
          <a:bodyPr/>
          <a:lstStyle/>
          <a:p>
            <a:r>
              <a:rPr lang="en-US" b="0" dirty="0" smtClean="0"/>
              <a:t>Predict a number instead of a category</a:t>
            </a:r>
          </a:p>
          <a:p>
            <a:r>
              <a:rPr lang="en-US" b="0" dirty="0" smtClean="0"/>
              <a:t>Each node in the tree tries to break the data into the two categories with the smallest </a:t>
            </a:r>
            <a:r>
              <a:rPr lang="en-US" dirty="0" smtClean="0"/>
              <a:t>mean sample error</a:t>
            </a:r>
          </a:p>
          <a:p>
            <a:endParaRPr lang="en-US" b="0" dirty="0" smtClean="0"/>
          </a:p>
          <a:p>
            <a:endParaRPr lang="en-US" b="0" dirty="0"/>
          </a:p>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sklearn.tree</a:t>
            </a:r>
            <a:endParaRPr lang="en-US" b="0" dirty="0" smtClean="0">
              <a:latin typeface="Courier New"/>
              <a:cs typeface="Courier New"/>
            </a:endParaRPr>
          </a:p>
          <a:p>
            <a:pPr marL="40639" indent="0">
              <a:buNone/>
            </a:pPr>
            <a:r>
              <a:rPr lang="en-US" b="0" dirty="0" smtClean="0">
                <a:latin typeface="Courier New"/>
                <a:cs typeface="Courier New"/>
              </a:rPr>
              <a:t>DF = …</a:t>
            </a:r>
          </a:p>
          <a:p>
            <a:pPr marL="40639" indent="0">
              <a:buNone/>
            </a:pPr>
            <a:r>
              <a:rPr lang="en-US" b="0" dirty="0" smtClean="0">
                <a:latin typeface="Courier New"/>
                <a:cs typeface="Courier New"/>
              </a:rPr>
              <a:t>DTR = </a:t>
            </a:r>
            <a:r>
              <a:rPr lang="en-US" b="0" dirty="0" err="1" smtClean="0">
                <a:latin typeface="Courier New"/>
                <a:cs typeface="Courier New"/>
              </a:rPr>
              <a:t>sklearn.tree.</a:t>
            </a:r>
            <a:r>
              <a:rPr lang="en-US" dirty="0" err="1" smtClean="0">
                <a:latin typeface="Courier New"/>
                <a:cs typeface="Courier New"/>
              </a:rPr>
              <a:t>DecisionTreeRegressor</a:t>
            </a:r>
            <a:r>
              <a:rPr lang="en-US" b="0" dirty="0" smtClean="0">
                <a:latin typeface="Courier New"/>
                <a:cs typeface="Courier New"/>
              </a:rPr>
              <a:t>(</a:t>
            </a:r>
            <a:r>
              <a:rPr lang="en-US" b="0" dirty="0" err="1" smtClean="0">
                <a:latin typeface="Courier New"/>
                <a:cs typeface="Courier New"/>
              </a:rPr>
              <a:t>max_depth</a:t>
            </a:r>
            <a:r>
              <a:rPr lang="en-US" b="0" dirty="0" smtClean="0">
                <a:latin typeface="Courier New"/>
                <a:cs typeface="Courier New"/>
              </a:rPr>
              <a:t>=3)</a:t>
            </a:r>
          </a:p>
          <a:p>
            <a:pPr marL="40639" indent="0">
              <a:buNone/>
            </a:pPr>
            <a:r>
              <a:rPr lang="en-US" b="0" dirty="0" err="1" smtClean="0">
                <a:latin typeface="Courier New"/>
                <a:cs typeface="Courier New"/>
              </a:rPr>
              <a:t>DTR.fit</a:t>
            </a:r>
            <a:r>
              <a:rPr lang="en-US" b="0" dirty="0" smtClean="0">
                <a:latin typeface="Courier New"/>
                <a:cs typeface="Courier New"/>
              </a:rPr>
              <a:t>(DF[col1, col2,…], </a:t>
            </a:r>
            <a:r>
              <a:rPr lang="en-US" b="0" dirty="0" err="1" smtClean="0">
                <a:latin typeface="Courier New"/>
                <a:cs typeface="Courier New"/>
              </a:rPr>
              <a:t>DF.numeric_column</a:t>
            </a:r>
            <a:r>
              <a:rPr lang="en-US" b="0" dirty="0" smtClean="0">
                <a:latin typeface="Courier New"/>
                <a:cs typeface="Courier New"/>
              </a:rPr>
              <a:t>)</a:t>
            </a:r>
          </a:p>
          <a:p>
            <a:pPr marL="40639" indent="0">
              <a:buNone/>
            </a:pPr>
            <a:r>
              <a:rPr lang="en-US" b="0" dirty="0" err="1" smtClean="0">
                <a:latin typeface="Courier New"/>
                <a:cs typeface="Courier New"/>
              </a:rPr>
              <a:t>DTR.predict</a:t>
            </a:r>
            <a:r>
              <a:rPr lang="en-US" b="0" dirty="0" smtClean="0">
                <a:latin typeface="Courier New"/>
                <a:cs typeface="Courier New"/>
              </a:rPr>
              <a:t>(…)</a:t>
            </a:r>
          </a:p>
          <a:p>
            <a:pPr marL="40639" indent="0">
              <a:buNone/>
            </a:pPr>
            <a:endParaRPr lang="en-US" b="0" dirty="0" smtClean="0">
              <a:latin typeface="Courier New"/>
              <a:cs typeface="Courier New"/>
            </a:endParaRPr>
          </a:p>
          <a:p>
            <a:pPr marL="40639" indent="0">
              <a:buNone/>
            </a:pPr>
            <a:r>
              <a:rPr lang="en-US" b="0" dirty="0" err="1">
                <a:latin typeface="Courier New"/>
                <a:cs typeface="Courier New"/>
              </a:rPr>
              <a:t>s</a:t>
            </a:r>
            <a:r>
              <a:rPr lang="en-US" b="0" dirty="0" err="1" smtClean="0">
                <a:latin typeface="Courier New"/>
                <a:cs typeface="Courier New"/>
              </a:rPr>
              <a:t>klearn.tree.export_graphviz</a:t>
            </a:r>
            <a:r>
              <a:rPr lang="en-US" b="0" dirty="0" smtClean="0">
                <a:latin typeface="Courier New"/>
                <a:cs typeface="Courier New"/>
              </a:rPr>
              <a:t>(DTR, </a:t>
            </a:r>
            <a:r>
              <a:rPr lang="en-US" b="0" dirty="0" err="1" smtClean="0">
                <a:latin typeface="Courier New"/>
                <a:cs typeface="Courier New"/>
              </a:rPr>
              <a:t>out_file</a:t>
            </a:r>
            <a:r>
              <a:rPr lang="en-US" b="0" dirty="0" smtClean="0">
                <a:latin typeface="Courier New"/>
                <a:cs typeface="Courier New"/>
              </a:rPr>
              <a:t>=…, 							  features=[col1, col2, …])</a:t>
            </a:r>
            <a:endParaRPr lang="en-US" b="0" dirty="0">
              <a:latin typeface="Courier New"/>
              <a:cs typeface="Courier New"/>
            </a:endParaRPr>
          </a:p>
        </p:txBody>
      </p:sp>
    </p:spTree>
    <p:extLst>
      <p:ext uri="{BB962C8B-B14F-4D97-AF65-F5344CB8AC3E}">
        <p14:creationId xmlns:p14="http://schemas.microsoft.com/office/powerpoint/2010/main" val="2536338716"/>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But of course, you would use </a:t>
            </a:r>
            <a:r>
              <a:rPr lang="en-US" dirty="0" err="1" smtClean="0"/>
              <a:t>GridSearchCV</a:t>
            </a:r>
            <a:endParaRPr lang="en-US" dirty="0"/>
          </a:p>
        </p:txBody>
      </p:sp>
      <p:sp>
        <p:nvSpPr>
          <p:cNvPr id="3" name="Text Placeholder 2"/>
          <p:cNvSpPr>
            <a:spLocks noGrp="1"/>
          </p:cNvSpPr>
          <p:nvPr>
            <p:ph type="body" idx="1"/>
          </p:nvPr>
        </p:nvSpPr>
        <p:spPr/>
        <p:txBody>
          <a:bodyPr/>
          <a:lstStyle/>
          <a:p>
            <a:r>
              <a:rPr lang="en-US" dirty="0" smtClean="0"/>
              <a:t>The scoring parameter for a regression is usually ‘</a:t>
            </a:r>
            <a:r>
              <a:rPr lang="en-US" dirty="0" err="1" smtClean="0"/>
              <a:t>mean_squared_error</a:t>
            </a:r>
            <a:r>
              <a:rPr lang="en-US" dirty="0" smtClean="0"/>
              <a:t>’</a:t>
            </a:r>
          </a:p>
          <a:p>
            <a:r>
              <a:rPr lang="en-US" dirty="0" smtClean="0"/>
              <a:t>Only one criterion is available (‘</a:t>
            </a:r>
            <a:r>
              <a:rPr lang="en-US" dirty="0" err="1" smtClean="0"/>
              <a:t>mse</a:t>
            </a:r>
            <a:r>
              <a:rPr lang="en-US" dirty="0" smtClean="0"/>
              <a:t>’)</a:t>
            </a:r>
          </a:p>
          <a:p>
            <a:r>
              <a:rPr lang="en-US" dirty="0" smtClean="0"/>
              <a:t>Can still use </a:t>
            </a:r>
            <a:r>
              <a:rPr lang="en-US" dirty="0" err="1" smtClean="0"/>
              <a:t>max_features</a:t>
            </a:r>
            <a:endParaRPr lang="en-US" dirty="0" smtClean="0"/>
          </a:p>
          <a:p>
            <a:pPr marL="40639" indent="0">
              <a:buNone/>
            </a:pPr>
            <a:endParaRPr lang="en-US" dirty="0"/>
          </a:p>
          <a:p>
            <a:endParaRPr lang="en-US" dirty="0" smtClean="0"/>
          </a:p>
          <a:p>
            <a:pPr marL="40639" indent="0">
              <a:buNone/>
            </a:pPr>
            <a:r>
              <a:rPr lang="en-US" b="0" dirty="0" err="1">
                <a:latin typeface="Courier New"/>
                <a:cs typeface="Courier New"/>
              </a:rPr>
              <a:t>p</a:t>
            </a:r>
            <a:r>
              <a:rPr lang="en-US" b="0" dirty="0" err="1" smtClean="0">
                <a:latin typeface="Courier New"/>
                <a:cs typeface="Courier New"/>
              </a:rPr>
              <a:t>arams</a:t>
            </a:r>
            <a:r>
              <a:rPr lang="en-US" b="0" dirty="0" smtClean="0">
                <a:latin typeface="Courier New"/>
                <a:cs typeface="Courier New"/>
              </a:rPr>
              <a:t> = {‘</a:t>
            </a:r>
            <a:r>
              <a:rPr lang="en-US" b="0" dirty="0" err="1" smtClean="0">
                <a:latin typeface="Courier New"/>
                <a:cs typeface="Courier New"/>
              </a:rPr>
              <a:t>max_depth</a:t>
            </a:r>
            <a:r>
              <a:rPr lang="en-US" b="0" dirty="0" smtClean="0">
                <a:latin typeface="Courier New"/>
                <a:cs typeface="Courier New"/>
              </a:rPr>
              <a:t>’: range(1,20)}</a:t>
            </a:r>
          </a:p>
          <a:p>
            <a:pPr marL="40639" indent="0">
              <a:buNone/>
            </a:pPr>
            <a:r>
              <a:rPr lang="en-US" b="0" dirty="0" err="1" smtClean="0">
                <a:latin typeface="Courier New"/>
                <a:cs typeface="Courier New"/>
              </a:rPr>
              <a:t>brute_force</a:t>
            </a:r>
            <a:r>
              <a:rPr lang="en-US" b="0" dirty="0" smtClean="0">
                <a:latin typeface="Courier New"/>
                <a:cs typeface="Courier New"/>
              </a:rPr>
              <a:t> </a:t>
            </a:r>
            <a:r>
              <a:rPr lang="en-US" b="0" dirty="0">
                <a:latin typeface="Courier New"/>
                <a:cs typeface="Courier New"/>
              </a:rPr>
              <a:t>= </a:t>
            </a:r>
            <a:r>
              <a:rPr lang="en-US" b="0" dirty="0" err="1" smtClean="0">
                <a:latin typeface="Courier New"/>
                <a:cs typeface="Courier New"/>
              </a:rPr>
              <a:t>GridSearchCV</a:t>
            </a:r>
            <a:r>
              <a:rPr lang="en-US" b="0" dirty="0" smtClean="0">
                <a:latin typeface="Courier New"/>
                <a:cs typeface="Courier New"/>
              </a:rPr>
              <a:t>(DTR, </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params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cv</a:t>
            </a:r>
            <a:r>
              <a:rPr lang="en-US" b="0" dirty="0">
                <a:latin typeface="Courier New"/>
                <a:cs typeface="Courier New"/>
              </a:rPr>
              <a:t>=6</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scoring</a:t>
            </a:r>
            <a:r>
              <a:rPr lang="en-US" b="0" dirty="0">
                <a:latin typeface="Courier New"/>
                <a:cs typeface="Courier New"/>
              </a:rPr>
              <a:t>='</a:t>
            </a:r>
            <a:r>
              <a:rPr lang="en-US" b="0" dirty="0" err="1">
                <a:latin typeface="Courier New"/>
                <a:cs typeface="Courier New"/>
              </a:rPr>
              <a:t>mean_squared_error</a:t>
            </a:r>
            <a:r>
              <a:rPr lang="en-US" b="0" dirty="0">
                <a:latin typeface="Courier New"/>
                <a:cs typeface="Courier New"/>
              </a:rPr>
              <a:t>')</a:t>
            </a:r>
          </a:p>
        </p:txBody>
      </p:sp>
    </p:spTree>
    <p:extLst>
      <p:ext uri="{BB962C8B-B14F-4D97-AF65-F5344CB8AC3E}">
        <p14:creationId xmlns:p14="http://schemas.microsoft.com/office/powerpoint/2010/main" val="472725789"/>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How do we improve decision trees?</a:t>
            </a:r>
            <a:endParaRPr dirty="0"/>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36" name="Shape 23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37" name="Shape 237"/>
          <p:cNvSpPr>
            <a:spLocks noGrp="1"/>
          </p:cNvSpPr>
          <p:nvPr>
            <p:ph type="title"/>
          </p:nvPr>
        </p:nvSpPr>
        <p:spPr>
          <a:prstGeom prst="rect">
            <a:avLst/>
          </a:prstGeom>
        </p:spPr>
        <p:txBody>
          <a:bodyPr/>
          <a:lstStyle/>
          <a:p>
            <a:r>
              <a:t>DECISION TREES</a:t>
            </a:r>
          </a:p>
        </p:txBody>
      </p:sp>
      <p:pic>
        <p:nvPicPr>
          <p:cNvPr id="238" name="pasted-image.png"/>
          <p:cNvPicPr>
            <a:picLocks noChangeAspect="1"/>
          </p:cNvPicPr>
          <p:nvPr/>
        </p:nvPicPr>
        <p:blipFill>
          <a:blip r:embed="rId2">
            <a:extLst/>
          </a:blip>
          <a:stretch>
            <a:fillRect/>
          </a:stretch>
        </p:blipFill>
        <p:spPr>
          <a:xfrm>
            <a:off x="3414891" y="1325562"/>
            <a:ext cx="2533294" cy="3377725"/>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44" name="Shape 24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45" name="Shape 245"/>
          <p:cNvSpPr>
            <a:spLocks noGrp="1"/>
          </p:cNvSpPr>
          <p:nvPr>
            <p:ph type="title"/>
          </p:nvPr>
        </p:nvSpPr>
        <p:spPr>
          <a:prstGeom prst="rect">
            <a:avLst/>
          </a:prstGeom>
        </p:spPr>
        <p:txBody>
          <a:bodyPr/>
          <a:lstStyle/>
          <a:p>
            <a:r>
              <a:t>DECISION TREES</a:t>
            </a:r>
          </a:p>
        </p:txBody>
      </p:sp>
      <p:pic>
        <p:nvPicPr>
          <p:cNvPr id="246" name="pasted-image.png"/>
          <p:cNvPicPr>
            <a:picLocks noChangeAspect="1"/>
          </p:cNvPicPr>
          <p:nvPr/>
        </p:nvPicPr>
        <p:blipFill>
          <a:blip r:embed="rId2">
            <a:extLst/>
          </a:blip>
          <a:stretch>
            <a:fillRect/>
          </a:stretch>
        </p:blipFill>
        <p:spPr>
          <a:xfrm>
            <a:off x="5103991" y="1209450"/>
            <a:ext cx="2533294" cy="3377725"/>
          </a:xfrm>
          <a:prstGeom prst="rect">
            <a:avLst/>
          </a:prstGeom>
          <a:ln w="25400"/>
        </p:spPr>
      </p:pic>
      <p:pic>
        <p:nvPicPr>
          <p:cNvPr id="247"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sted-image.png"/>
          <p:cNvPicPr>
            <a:picLocks noChangeAspect="1"/>
          </p:cNvPicPr>
          <p:nvPr/>
        </p:nvPicPr>
        <p:blipFill>
          <a:blip r:embed="rId2">
            <a:extLst/>
          </a:blip>
          <a:stretch>
            <a:fillRect/>
          </a:stretch>
        </p:blipFill>
        <p:spPr>
          <a:xfrm>
            <a:off x="7342187" y="3949700"/>
            <a:ext cx="3289301" cy="2463800"/>
          </a:xfrm>
          <a:prstGeom prst="rect">
            <a:avLst/>
          </a:prstGeom>
          <a:ln w="25400"/>
        </p:spPr>
      </p:pic>
      <p:sp>
        <p:nvSpPr>
          <p:cNvPr id="250" name="Shape 2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1" name="Shape 2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54" name="Shape 2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55" name="Shape 255"/>
          <p:cNvSpPr>
            <a:spLocks noGrp="1"/>
          </p:cNvSpPr>
          <p:nvPr>
            <p:ph type="title"/>
          </p:nvPr>
        </p:nvSpPr>
        <p:spPr>
          <a:prstGeom prst="rect">
            <a:avLst/>
          </a:prstGeom>
        </p:spPr>
        <p:txBody>
          <a:bodyPr/>
          <a:lstStyle/>
          <a:p>
            <a:r>
              <a:t>DECISION TREES</a:t>
            </a:r>
          </a:p>
        </p:txBody>
      </p:sp>
      <p:pic>
        <p:nvPicPr>
          <p:cNvPr id="256"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pic>
        <p:nvPicPr>
          <p:cNvPr id="257" name="pasted-image.png"/>
          <p:cNvPicPr>
            <a:picLocks noChangeAspect="1"/>
          </p:cNvPicPr>
          <p:nvPr/>
        </p:nvPicPr>
        <p:blipFill>
          <a:blip r:embed="rId4">
            <a:extLst/>
          </a:blip>
          <a:stretch>
            <a:fillRect/>
          </a:stretch>
        </p:blipFill>
        <p:spPr>
          <a:xfrm>
            <a:off x="373419" y="3131873"/>
            <a:ext cx="1606006" cy="2141340"/>
          </a:xfrm>
          <a:prstGeom prst="rect">
            <a:avLst/>
          </a:prstGeom>
          <a:ln w="25400"/>
        </p:spPr>
      </p:pic>
      <p:pic>
        <p:nvPicPr>
          <p:cNvPr id="258" name="pasted-image.png"/>
          <p:cNvPicPr>
            <a:picLocks noChangeAspect="1"/>
          </p:cNvPicPr>
          <p:nvPr/>
        </p:nvPicPr>
        <p:blipFill>
          <a:blip r:embed="rId5">
            <a:extLst/>
          </a:blip>
          <a:stretch>
            <a:fillRect/>
          </a:stretch>
        </p:blipFill>
        <p:spPr>
          <a:xfrm>
            <a:off x="7227971" y="1205342"/>
            <a:ext cx="2222501" cy="3276601"/>
          </a:xfrm>
          <a:prstGeom prst="rect">
            <a:avLst/>
          </a:prstGeom>
          <a:ln w="25400"/>
        </p:spPr>
      </p:pic>
      <p:pic>
        <p:nvPicPr>
          <p:cNvPr id="259" name="pasted-image.png"/>
          <p:cNvPicPr>
            <a:picLocks noChangeAspect="1"/>
          </p:cNvPicPr>
          <p:nvPr/>
        </p:nvPicPr>
        <p:blipFill>
          <a:blip r:embed="rId6">
            <a:extLst/>
          </a:blip>
          <a:stretch>
            <a:fillRect/>
          </a:stretch>
        </p:blipFill>
        <p:spPr>
          <a:xfrm>
            <a:off x="3109813" y="2272142"/>
            <a:ext cx="2590801" cy="3048001"/>
          </a:xfrm>
          <a:prstGeom prst="rect">
            <a:avLst/>
          </a:prstGeom>
          <a:ln w="25400"/>
        </p:spPr>
      </p:pic>
      <p:pic>
        <p:nvPicPr>
          <p:cNvPr id="260" name="pasted-image.png"/>
          <p:cNvPicPr>
            <a:picLocks noChangeAspect="1"/>
          </p:cNvPicPr>
          <p:nvPr/>
        </p:nvPicPr>
        <p:blipFill>
          <a:blip r:embed="rId7">
            <a:extLst/>
          </a:blip>
          <a:stretch>
            <a:fillRect/>
          </a:stretch>
        </p:blipFill>
        <p:spPr>
          <a:xfrm>
            <a:off x="1535013" y="2151492"/>
            <a:ext cx="2463801" cy="3289301"/>
          </a:xfrm>
          <a:prstGeom prst="rect">
            <a:avLst/>
          </a:prstGeom>
          <a:ln w="25400"/>
        </p:spPr>
      </p:pic>
      <p:pic>
        <p:nvPicPr>
          <p:cNvPr id="261" name="pasted-image.png"/>
          <p:cNvPicPr>
            <a:picLocks noChangeAspect="1"/>
          </p:cNvPicPr>
          <p:nvPr/>
        </p:nvPicPr>
        <p:blipFill>
          <a:blip r:embed="rId8">
            <a:extLst/>
          </a:blip>
          <a:stretch>
            <a:fillRect/>
          </a:stretch>
        </p:blipFill>
        <p:spPr>
          <a:xfrm>
            <a:off x="5592663" y="2456292"/>
            <a:ext cx="2857501" cy="2857501"/>
          </a:xfrm>
          <a:prstGeom prst="rect">
            <a:avLst/>
          </a:prstGeom>
          <a:ln w="25400"/>
        </p:spPr>
      </p:pic>
      <p:pic>
        <p:nvPicPr>
          <p:cNvPr id="262" name="pasted-image.png"/>
          <p:cNvPicPr>
            <a:picLocks noChangeAspect="1"/>
          </p:cNvPicPr>
          <p:nvPr/>
        </p:nvPicPr>
        <p:blipFill>
          <a:blip r:embed="rId9">
            <a:extLst/>
          </a:blip>
          <a:stretch>
            <a:fillRect/>
          </a:stretch>
        </p:blipFill>
        <p:spPr>
          <a:xfrm>
            <a:off x="4697591" y="1209450"/>
            <a:ext cx="2533294" cy="3377725"/>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ENSEMBLING</a:t>
            </a:r>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907541071"/>
      </p:ext>
    </p:extLst>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73" name="Shape 27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74" name="Shape 274"/>
          <p:cNvSpPr>
            <a:spLocks noGrp="1"/>
          </p:cNvSpPr>
          <p:nvPr>
            <p:ph type="title"/>
          </p:nvPr>
        </p:nvSpPr>
        <p:spPr>
          <a:prstGeom prst="rect">
            <a:avLst/>
          </a:prstGeom>
        </p:spPr>
        <p:txBody>
          <a:bodyPr/>
          <a:lstStyle/>
          <a:p>
            <a:r>
              <a:t>ENSEMBLE MODELS</a:t>
            </a:r>
          </a:p>
        </p:txBody>
      </p:sp>
      <p:sp>
        <p:nvSpPr>
          <p:cNvPr id="275" name="Shape 275"/>
          <p:cNvSpPr>
            <a:spLocks noGrp="1"/>
          </p:cNvSpPr>
          <p:nvPr>
            <p:ph type="body" idx="1"/>
          </p:nvPr>
        </p:nvSpPr>
        <p:spPr>
          <a:prstGeom prst="rect">
            <a:avLst/>
          </a:prstGeom>
        </p:spPr>
        <p:txBody>
          <a:bodyPr/>
          <a:lstStyle/>
          <a:p>
            <a:pPr marL="0" indent="0">
              <a:spcBef>
                <a:spcPts val="1200"/>
              </a:spcBef>
              <a:buSzTx/>
              <a:buFontTx/>
              <a:buNone/>
            </a:pPr>
            <a:r>
              <a:t>Ensemble learning (or "ensembling") is simply the process of combining several models to solve a prediction problem, with the goal of producing a combined model that is more accurate than any individual model. </a:t>
            </a:r>
          </a:p>
          <a:p>
            <a:pPr marL="0" indent="0">
              <a:spcBef>
                <a:spcPts val="1200"/>
              </a:spcBef>
              <a:buSzTx/>
              <a:buFontTx/>
              <a:buNone/>
            </a:pPr>
            <a:endParaRPr/>
          </a:p>
          <a:p>
            <a:pPr marL="0" indent="0">
              <a:spcBef>
                <a:spcPts val="1200"/>
              </a:spcBef>
              <a:buSzTx/>
              <a:buFontTx/>
              <a:buNone/>
            </a:pPr>
            <a:r>
              <a:t>For classification problems, the combination is often done by majority vote. </a:t>
            </a:r>
          </a:p>
          <a:p>
            <a:pPr marL="0" indent="0">
              <a:spcBef>
                <a:spcPts val="1200"/>
              </a:spcBef>
              <a:buSzTx/>
              <a:buFontTx/>
              <a:buNone/>
            </a:pPr>
            <a:endParaRPr/>
          </a:p>
          <a:p>
            <a:pPr marL="0" indent="0">
              <a:spcBef>
                <a:spcPts val="1200"/>
              </a:spcBef>
              <a:buSzTx/>
              <a:buFontTx/>
              <a:buNone/>
            </a:pPr>
            <a:r>
              <a:t>For regression problems, the combination is often done by taking an average of the predictions.</a:t>
            </a:r>
          </a:p>
        </p:txBody>
      </p:sp>
    </p:spTree>
    <p:extLst>
      <p:ext uri="{BB962C8B-B14F-4D97-AF65-F5344CB8AC3E}">
        <p14:creationId xmlns:p14="http://schemas.microsoft.com/office/powerpoint/2010/main" val="1435819020"/>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88" name="Shape 28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89" name="Shape 289"/>
          <p:cNvSpPr>
            <a:spLocks noGrp="1"/>
          </p:cNvSpPr>
          <p:nvPr>
            <p:ph type="title"/>
          </p:nvPr>
        </p:nvSpPr>
        <p:spPr>
          <a:prstGeom prst="rect">
            <a:avLst/>
          </a:prstGeom>
        </p:spPr>
        <p:txBody>
          <a:bodyPr/>
          <a:lstStyle/>
          <a:p>
            <a:r>
              <a:t>ENSEMBLE MODELS - WHEN DO THEY WORK?</a:t>
            </a:r>
          </a:p>
        </p:txBody>
      </p:sp>
      <p:sp>
        <p:nvSpPr>
          <p:cNvPr id="290" name="Shape 290"/>
          <p:cNvSpPr>
            <a:spLocks noGrp="1"/>
          </p:cNvSpPr>
          <p:nvPr>
            <p:ph type="body" idx="1"/>
          </p:nvPr>
        </p:nvSpPr>
        <p:spPr>
          <a:prstGeom prst="rect">
            <a:avLst/>
          </a:prstGeom>
        </p:spPr>
        <p:txBody>
          <a:bodyPr/>
          <a:lstStyle/>
          <a:p>
            <a:pPr marL="0" indent="0">
              <a:spcBef>
                <a:spcPts val="1200"/>
              </a:spcBef>
              <a:buSzTx/>
              <a:buFontTx/>
              <a:buNone/>
            </a:pPr>
            <a:r>
              <a:t>For ensembling to work well, the individual models must meet two conditions:</a:t>
            </a:r>
          </a:p>
          <a:p>
            <a:pPr marL="0" indent="0">
              <a:spcBef>
                <a:spcPts val="1200"/>
              </a:spcBef>
              <a:buSzTx/>
              <a:buFontTx/>
              <a:buNone/>
            </a:pPr>
            <a:endParaRPr/>
          </a:p>
          <a:p>
            <a:pPr>
              <a:spcBef>
                <a:spcPts val="1200"/>
              </a:spcBef>
            </a:pPr>
            <a:r>
              <a:t>Models should be accurate (they must outperform random guessing)</a:t>
            </a:r>
          </a:p>
          <a:p>
            <a:pPr>
              <a:spcBef>
                <a:spcPts val="1200"/>
              </a:spcBef>
            </a:pPr>
            <a:r>
              <a:t>Models should be independent (their predictions are not correlated with one another)</a:t>
            </a:r>
          </a:p>
        </p:txBody>
      </p:sp>
    </p:spTree>
    <p:extLst>
      <p:ext uri="{BB962C8B-B14F-4D97-AF65-F5344CB8AC3E}">
        <p14:creationId xmlns:p14="http://schemas.microsoft.com/office/powerpoint/2010/main" val="4133148157"/>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BAGGING</a:t>
            </a: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963809288"/>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5" name="Shape 1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78" name="Shape 17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79" name="Shape 179"/>
          <p:cNvSpPr>
            <a:spLocks noGrp="1"/>
          </p:cNvSpPr>
          <p:nvPr>
            <p:ph type="title"/>
          </p:nvPr>
        </p:nvSpPr>
        <p:spPr>
          <a:prstGeom prst="rect">
            <a:avLst/>
          </a:prstGeom>
        </p:spPr>
        <p:txBody>
          <a:bodyPr/>
          <a:lstStyle/>
          <a:p>
            <a:r>
              <a:t>AGENDA</a:t>
            </a:r>
          </a:p>
        </p:txBody>
      </p:sp>
      <p:sp>
        <p:nvSpPr>
          <p:cNvPr id="180" name="Shape 180"/>
          <p:cNvSpPr>
            <a:spLocks noGrp="1"/>
          </p:cNvSpPr>
          <p:nvPr>
            <p:ph type="body" idx="1"/>
          </p:nvPr>
        </p:nvSpPr>
        <p:spPr>
          <a:prstGeom prst="rect">
            <a:avLst/>
          </a:prstGeom>
        </p:spPr>
        <p:txBody>
          <a:bodyPr/>
          <a:lstStyle/>
          <a:p>
            <a:pPr marL="0" indent="0">
              <a:buSzPct val="100000"/>
              <a:buNone/>
            </a:pPr>
            <a:endParaRPr dirty="0"/>
          </a:p>
          <a:p>
            <a:pPr marL="352777" indent="-352777">
              <a:buSzPct val="100000"/>
              <a:buFontTx/>
              <a:buAutoNum type="arabicPeriod"/>
            </a:pPr>
            <a:r>
              <a:rPr dirty="0" smtClean="0"/>
              <a:t>Decision Tree</a:t>
            </a:r>
            <a:r>
              <a:rPr lang="en-AU" dirty="0" smtClean="0"/>
              <a:t> Regression</a:t>
            </a:r>
          </a:p>
          <a:p>
            <a:pPr marL="352777" indent="-352777">
              <a:buSzPct val="100000"/>
              <a:buFontTx/>
              <a:buAutoNum type="arabicPeriod"/>
            </a:pPr>
            <a:r>
              <a:rPr lang="en-AU" dirty="0" smtClean="0"/>
              <a:t>Bagging</a:t>
            </a:r>
            <a:endParaRPr dirty="0"/>
          </a:p>
          <a:p>
            <a:pPr marL="352777" indent="-352777">
              <a:buSzPct val="100000"/>
              <a:buFontTx/>
              <a:buAutoNum type="arabicPeriod"/>
            </a:pPr>
            <a:r>
              <a:rPr dirty="0"/>
              <a:t>Ensembling</a:t>
            </a:r>
          </a:p>
          <a:p>
            <a:pPr marL="352777" indent="-352777">
              <a:buSzPct val="100000"/>
              <a:buFontTx/>
              <a:buAutoNum type="arabicPeriod"/>
            </a:pPr>
            <a:r>
              <a:rPr dirty="0" smtClean="0"/>
              <a:t>Random </a:t>
            </a:r>
            <a:r>
              <a:rPr dirty="0"/>
              <a:t>Forest</a:t>
            </a:r>
          </a:p>
          <a:p>
            <a:pPr marL="352777" indent="-352777">
              <a:buSzPct val="100000"/>
              <a:buFontTx/>
              <a:buAutoNum type="arabicPeriod"/>
            </a:pPr>
            <a:r>
              <a:rPr dirty="0"/>
              <a:t>Boosting</a:t>
            </a:r>
          </a:p>
          <a:p>
            <a:pPr marL="352777" indent="-352777">
              <a:buSzPct val="100000"/>
              <a:buFontTx/>
              <a:buAutoNum type="arabicPeriod"/>
            </a:pPr>
            <a:r>
              <a:rPr dirty="0"/>
              <a:t>Lab</a:t>
            </a:r>
          </a:p>
          <a:p>
            <a:pPr marL="352777" indent="-352777">
              <a:buSzPct val="100000"/>
              <a:buFontTx/>
              <a:buAutoNum type="arabicPeriod"/>
            </a:pPr>
            <a:r>
              <a:rPr dirty="0"/>
              <a:t>Other Uses</a:t>
            </a:r>
          </a:p>
          <a:p>
            <a:pPr marL="352777" indent="-352777">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1" name="Shape 30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02" name="Shape 302"/>
          <p:cNvSpPr>
            <a:spLocks noGrp="1"/>
          </p:cNvSpPr>
          <p:nvPr>
            <p:ph type="title"/>
          </p:nvPr>
        </p:nvSpPr>
        <p:spPr>
          <a:prstGeom prst="rect">
            <a:avLst/>
          </a:prstGeom>
        </p:spPr>
        <p:txBody>
          <a:bodyPr/>
          <a:lstStyle/>
          <a:p>
            <a:r>
              <a:t>BOOTSTRAP &amp; BAGGING</a:t>
            </a:r>
          </a:p>
        </p:txBody>
      </p:sp>
      <p:sp>
        <p:nvSpPr>
          <p:cNvPr id="303" name="Shape 303"/>
          <p:cNvSpPr>
            <a:spLocks noGrp="1"/>
          </p:cNvSpPr>
          <p:nvPr>
            <p:ph type="body" idx="1"/>
          </p:nvPr>
        </p:nvSpPr>
        <p:spPr>
          <a:prstGeom prst="rect">
            <a:avLst/>
          </a:prstGeom>
        </p:spPr>
        <p:txBody>
          <a:bodyPr/>
          <a:lstStyle/>
          <a:p>
            <a:pPr>
              <a:spcBef>
                <a:spcPts val="1200"/>
              </a:spcBef>
            </a:pPr>
            <a:r>
              <a:t>Bootstrapped Aggregation = Bagging</a:t>
            </a:r>
          </a:p>
          <a:p>
            <a:pPr>
              <a:spcBef>
                <a:spcPts val="1200"/>
              </a:spcBef>
            </a:pPr>
            <a:r>
              <a:t>The bootstrap is a statistical technique that is used to quantify the uncertainty of a model</a:t>
            </a:r>
          </a:p>
          <a:p>
            <a:pPr>
              <a:spcBef>
                <a:spcPts val="1200"/>
              </a:spcBef>
            </a:pPr>
            <a:r>
              <a:t>Bootstrap samples are simply random samples with replacement</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7" name="Shape 3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8" name="Shape 3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09" name="Shape 309"/>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10" name="Shape 310"/>
          <p:cNvSpPr>
            <a:spLocks noGrp="1"/>
          </p:cNvSpPr>
          <p:nvPr>
            <p:ph type="title"/>
          </p:nvPr>
        </p:nvSpPr>
        <p:spPr>
          <a:prstGeom prst="rect">
            <a:avLst/>
          </a:prstGeom>
        </p:spPr>
        <p:txBody>
          <a:bodyPr/>
          <a:lstStyle/>
          <a:p>
            <a:r>
              <a:t>BAGGING</a:t>
            </a:r>
          </a:p>
        </p:txBody>
      </p:sp>
      <p:sp>
        <p:nvSpPr>
          <p:cNvPr id="311" name="Shape 311"/>
          <p:cNvSpPr>
            <a:spLocks noGrp="1"/>
          </p:cNvSpPr>
          <p:nvPr>
            <p:ph type="body" idx="1"/>
          </p:nvPr>
        </p:nvSpPr>
        <p:spPr>
          <a:prstGeom prst="rect">
            <a:avLst/>
          </a:prstGeom>
        </p:spPr>
        <p:txBody>
          <a:bodyPr/>
          <a:lstStyle/>
          <a:p>
            <a:pPr marL="0" indent="0">
              <a:spcBef>
                <a:spcPts val="1200"/>
              </a:spcBef>
              <a:buSzTx/>
              <a:buFontTx/>
              <a:buNone/>
            </a:pPr>
            <a:r>
              <a:t>What is the bagging process?</a:t>
            </a:r>
          </a:p>
          <a:p>
            <a:pPr marL="0" indent="0">
              <a:spcBef>
                <a:spcPts val="1200"/>
              </a:spcBef>
              <a:buSzTx/>
              <a:buFontTx/>
              <a:buNone/>
            </a:pPr>
            <a:endParaRPr/>
          </a:p>
          <a:p>
            <a:pPr marL="352777" indent="-352777">
              <a:spcBef>
                <a:spcPts val="1200"/>
              </a:spcBef>
              <a:buSzPct val="100000"/>
              <a:buFontTx/>
              <a:buAutoNum type="arabicPeriod"/>
            </a:pPr>
            <a:r>
              <a:t>Take repeated bootstrap samples (random samples with replacement) from the training data set</a:t>
            </a:r>
          </a:p>
          <a:p>
            <a:pPr marL="352777" indent="-352777">
              <a:spcBef>
                <a:spcPts val="1200"/>
              </a:spcBef>
              <a:buSzPct val="100000"/>
              <a:buFontTx/>
              <a:buAutoNum type="arabicPeriod"/>
            </a:pPr>
            <a:r>
              <a:t>Train our method on each bootstrapped training set and make predictions</a:t>
            </a:r>
          </a:p>
          <a:p>
            <a:pPr marL="352777" indent="-352777">
              <a:spcBef>
                <a:spcPts val="1200"/>
              </a:spcBef>
              <a:buSzPct val="100000"/>
              <a:buFontTx/>
              <a:buAutoNum type="arabicPeriod"/>
            </a:pPr>
            <a:r>
              <a:t>Average the predictions</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5" name="Shape 3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6" name="Shape 3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17" name="Shape 31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18" name="Shape 318"/>
          <p:cNvSpPr>
            <a:spLocks noGrp="1"/>
          </p:cNvSpPr>
          <p:nvPr>
            <p:ph type="title"/>
          </p:nvPr>
        </p:nvSpPr>
        <p:spPr>
          <a:prstGeom prst="rect">
            <a:avLst/>
          </a:prstGeom>
        </p:spPr>
        <p:txBody>
          <a:bodyPr/>
          <a:lstStyle/>
          <a:p>
            <a:r>
              <a:t>BAGGING</a:t>
            </a:r>
          </a:p>
        </p:txBody>
      </p:sp>
      <p:sp>
        <p:nvSpPr>
          <p:cNvPr id="319" name="Shape 319"/>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This increases predictive accuracy by reducing the variance, similar to how cross-validation reduces the variance associated with the test set approach (for estimating out-of-sample error) by splitting many times an averaging the results.</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3" name="Shape 3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4" name="Shape 3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25" name="Shape 32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26" name="Shape 326"/>
          <p:cNvSpPr>
            <a:spLocks noGrp="1"/>
          </p:cNvSpPr>
          <p:nvPr>
            <p:ph type="title"/>
          </p:nvPr>
        </p:nvSpPr>
        <p:spPr>
          <a:prstGeom prst="rect">
            <a:avLst/>
          </a:prstGeom>
        </p:spPr>
        <p:txBody>
          <a:bodyPr/>
          <a:lstStyle/>
          <a:p>
            <a:r>
              <a:t>BAGGING</a:t>
            </a:r>
          </a:p>
        </p:txBody>
      </p:sp>
      <p:sp>
        <p:nvSpPr>
          <p:cNvPr id="327" name="Shape 327"/>
          <p:cNvSpPr>
            <a:spLocks noGrp="1"/>
          </p:cNvSpPr>
          <p:nvPr>
            <p:ph type="body" idx="1"/>
          </p:nvPr>
        </p:nvSpPr>
        <p:spPr>
          <a:prstGeom prst="rect">
            <a:avLst/>
          </a:prstGeom>
        </p:spPr>
        <p:txBody>
          <a:bodyPr/>
          <a:lstStyle/>
          <a:p>
            <a:pPr marL="0" indent="0">
              <a:spcBef>
                <a:spcPts val="1200"/>
              </a:spcBef>
              <a:buSzTx/>
              <a:buFontTx/>
              <a:buNone/>
            </a:pPr>
            <a:r>
              <a:rPr dirty="0"/>
              <a:t>Specifically to Decision Trees</a:t>
            </a:r>
          </a:p>
          <a:p>
            <a:pPr marL="0" indent="0">
              <a:spcBef>
                <a:spcPts val="1200"/>
              </a:spcBef>
              <a:buSzTx/>
              <a:buFontTx/>
              <a:buNone/>
            </a:pPr>
            <a:endParaRPr dirty="0"/>
          </a:p>
          <a:p>
            <a:pPr marL="352777" indent="-352777">
              <a:spcBef>
                <a:spcPts val="1200"/>
              </a:spcBef>
              <a:buSzPct val="100000"/>
              <a:buFontTx/>
              <a:buAutoNum type="arabicPeriod"/>
            </a:pPr>
            <a:r>
              <a:rPr dirty="0"/>
              <a:t>Grow B regression trees using B bootstrapped training sets</a:t>
            </a:r>
          </a:p>
          <a:p>
            <a:pPr marL="352777" indent="-352777">
              <a:spcBef>
                <a:spcPts val="1200"/>
              </a:spcBef>
              <a:buSzPct val="100000"/>
              <a:buFontTx/>
              <a:buAutoNum type="arabicPeriod"/>
            </a:pPr>
            <a:r>
              <a:rPr dirty="0"/>
              <a:t>Grow each tree deep enough that each one has low bias</a:t>
            </a:r>
          </a:p>
          <a:p>
            <a:pPr marL="352777" indent="-352777">
              <a:spcBef>
                <a:spcPts val="1200"/>
              </a:spcBef>
              <a:buSzPct val="100000"/>
              <a:buFontTx/>
              <a:buAutoNum type="arabicPeriod"/>
            </a:pPr>
            <a:r>
              <a:rPr dirty="0"/>
              <a:t>Every tree makes a </a:t>
            </a:r>
            <a:r>
              <a:rPr dirty="0" smtClean="0"/>
              <a:t>prediction</a:t>
            </a:r>
            <a:r>
              <a:rPr dirty="0"/>
              <a:t>, and the predictions are </a:t>
            </a:r>
            <a:r>
              <a:rPr lang="en-AU" dirty="0" smtClean="0"/>
              <a:t>merged (average? vote?)</a:t>
            </a:r>
            <a:r>
              <a:rPr lang="en-AU" dirty="0"/>
              <a:t> </a:t>
            </a:r>
            <a:r>
              <a:rPr dirty="0" smtClean="0"/>
              <a:t>to </a:t>
            </a:r>
            <a:r>
              <a:rPr dirty="0"/>
              <a:t>reduce the </a:t>
            </a:r>
            <a:r>
              <a:rPr dirty="0" smtClean="0"/>
              <a:t>variance</a:t>
            </a:r>
            <a:endParaRPr dirty="0"/>
          </a:p>
          <a:p>
            <a:pPr marL="352777" indent="-352777">
              <a:spcBef>
                <a:spcPts val="1200"/>
              </a:spcBef>
              <a:buSzPct val="100000"/>
              <a:buFontTx/>
              <a:buAutoNum type="arabicPeriod"/>
            </a:pPr>
            <a:endParaRPr dirty="0"/>
          </a:p>
          <a:p>
            <a:pPr marL="0" indent="0">
              <a:spcBef>
                <a:spcPts val="1200"/>
              </a:spcBef>
              <a:buSzTx/>
              <a:buFontTx/>
              <a:buNone/>
            </a:pPr>
            <a:r>
              <a:rPr dirty="0"/>
              <a:t>What value should be used for B?</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Bagging Classifier</a:t>
            </a:r>
            <a:endParaRPr lang="en-US" dirty="0"/>
          </a:p>
        </p:txBody>
      </p:sp>
      <p:sp>
        <p:nvSpPr>
          <p:cNvPr id="3" name="Text Placeholder 2"/>
          <p:cNvSpPr>
            <a:spLocks noGrp="1"/>
          </p:cNvSpPr>
          <p:nvPr>
            <p:ph type="body" idx="1"/>
          </p:nvPr>
        </p:nvSpPr>
        <p:spPr>
          <a:xfrm>
            <a:off x="468154" y="983297"/>
            <a:ext cx="7439570" cy="4030980"/>
          </a:xfrm>
        </p:spPr>
        <p:txBody>
          <a:bodyPr/>
          <a:lstStyle/>
          <a:p>
            <a:pPr marL="40639" indent="0">
              <a:buNone/>
            </a:pPr>
            <a:r>
              <a:rPr lang="en-US" sz="1800" b="0" dirty="0">
                <a:latin typeface="Courier New"/>
                <a:cs typeface="Courier New"/>
              </a:rPr>
              <a:t>i</a:t>
            </a:r>
            <a:r>
              <a:rPr lang="en-US" sz="1800" b="0" dirty="0" smtClean="0">
                <a:latin typeface="Courier New"/>
                <a:cs typeface="Courier New"/>
              </a:rPr>
              <a:t>mport </a:t>
            </a:r>
            <a:r>
              <a:rPr lang="en-US" sz="1800" b="0" dirty="0" err="1" smtClean="0">
                <a:latin typeface="Courier New"/>
                <a:cs typeface="Courier New"/>
              </a:rPr>
              <a:t>sklearn.ensemble</a:t>
            </a:r>
            <a:endParaRPr lang="en-US" sz="1800" b="0" dirty="0" smtClean="0">
              <a:latin typeface="Courier New"/>
              <a:cs typeface="Courier New"/>
            </a:endParaRPr>
          </a:p>
          <a:p>
            <a:pPr marL="40639" indent="0">
              <a:buNone/>
            </a:pPr>
            <a:r>
              <a:rPr lang="en-US" sz="1800" b="0" dirty="0" smtClean="0">
                <a:latin typeface="Courier New"/>
                <a:cs typeface="Courier New"/>
              </a:rPr>
              <a:t>Bag = </a:t>
            </a:r>
            <a:r>
              <a:rPr lang="en-US" sz="1800" b="0" dirty="0" err="1" smtClean="0">
                <a:latin typeface="Courier New"/>
                <a:cs typeface="Courier New"/>
              </a:rPr>
              <a:t>sklearn.ensemble.BaggingClassifier</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n_estimators</a:t>
            </a:r>
            <a:r>
              <a:rPr lang="en-US" sz="1800" b="0" dirty="0" smtClean="0">
                <a:latin typeface="Courier New"/>
                <a:cs typeface="Courier New"/>
              </a:rPr>
              <a:t>=5,</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max_samples</a:t>
            </a:r>
            <a:r>
              <a:rPr lang="en-US" sz="1800" b="0" dirty="0" smtClean="0">
                <a:latin typeface="Courier New"/>
                <a:cs typeface="Courier New"/>
              </a:rPr>
              <a:t>=10,</a:t>
            </a:r>
          </a:p>
          <a:p>
            <a:pPr marL="40639" indent="0">
              <a:buNone/>
            </a:pPr>
            <a:r>
              <a:rPr lang="en-US" sz="1800" b="0" dirty="0" smtClean="0">
                <a:latin typeface="Courier New"/>
                <a:cs typeface="Courier New"/>
              </a:rPr>
              <a:t>         </a:t>
            </a:r>
            <a:r>
              <a:rPr lang="en-US" sz="1800" dirty="0" err="1" smtClean="0">
                <a:latin typeface="Courier New"/>
                <a:cs typeface="Courier New"/>
              </a:rPr>
              <a:t>max_features</a:t>
            </a:r>
            <a:r>
              <a:rPr lang="en-US" sz="1800" b="0" dirty="0" smtClean="0">
                <a:latin typeface="Courier New"/>
                <a:cs typeface="Courier New"/>
              </a:rPr>
              <a:t>=2,</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err="1" smtClean="0">
                <a:latin typeface="Courier New"/>
                <a:cs typeface="Courier New"/>
              </a:rPr>
              <a:t>n_jobs</a:t>
            </a:r>
            <a:r>
              <a:rPr lang="en-US" sz="1800" b="0" dirty="0" smtClean="0">
                <a:latin typeface="Courier New"/>
                <a:cs typeface="Courier New"/>
              </a:rPr>
              <a:t>=-1</a:t>
            </a:r>
          </a:p>
          <a:p>
            <a:pPr marL="40639" indent="0">
              <a:buNone/>
            </a:pPr>
            <a:r>
              <a:rPr lang="en-US" sz="1800" b="0" dirty="0" smtClean="0">
                <a:latin typeface="Courier New"/>
                <a:cs typeface="Courier New"/>
              </a:rPr>
              <a:t>)</a:t>
            </a:r>
          </a:p>
          <a:p>
            <a:pPr marL="40639" indent="0">
              <a:buNone/>
            </a:pPr>
            <a:r>
              <a:rPr lang="en-US" sz="1800" b="0" i="1" dirty="0" err="1" smtClean="0">
                <a:latin typeface="Courier New"/>
                <a:cs typeface="Courier New"/>
              </a:rPr>
              <a:t>Bag.fit</a:t>
            </a:r>
            <a:r>
              <a:rPr lang="en-US" sz="1800" b="0" i="1" dirty="0" smtClean="0">
                <a:latin typeface="Courier New"/>
                <a:cs typeface="Courier New"/>
              </a:rPr>
              <a:t>(DF[[…]], </a:t>
            </a:r>
            <a:r>
              <a:rPr lang="en-US" sz="1800" b="0" i="1" dirty="0" err="1" smtClean="0">
                <a:latin typeface="Courier New"/>
                <a:cs typeface="Courier New"/>
              </a:rPr>
              <a:t>DF.target</a:t>
            </a:r>
            <a:r>
              <a:rPr lang="en-US" sz="1800" b="0" i="1" dirty="0" smtClean="0">
                <a:latin typeface="Courier New"/>
                <a:cs typeface="Courier New"/>
              </a:rPr>
              <a:t>)</a:t>
            </a:r>
          </a:p>
          <a:p>
            <a:pPr marL="40639" indent="0">
              <a:buNone/>
            </a:pPr>
            <a:endParaRPr lang="en-US" sz="1800" b="0" i="1" dirty="0">
              <a:latin typeface="Courier New"/>
              <a:cs typeface="Courier New"/>
            </a:endParaRPr>
          </a:p>
          <a:p>
            <a:pPr marL="40639" indent="0">
              <a:buNone/>
            </a:pPr>
            <a:r>
              <a:rPr lang="en-US" sz="1800" b="0" dirty="0" smtClean="0">
                <a:latin typeface="Courier New"/>
                <a:cs typeface="Courier New"/>
              </a:rPr>
              <a:t>for </a:t>
            </a:r>
            <a:r>
              <a:rPr lang="en-US" sz="1800" b="0" dirty="0" err="1" smtClean="0">
                <a:latin typeface="Courier New"/>
                <a:cs typeface="Courier New"/>
              </a:rPr>
              <a:t>i</a:t>
            </a:r>
            <a:r>
              <a:rPr lang="en-US" sz="1800" b="0" dirty="0" smtClean="0">
                <a:latin typeface="Courier New"/>
                <a:cs typeface="Courier New"/>
              </a:rPr>
              <a:t> in range(</a:t>
            </a:r>
            <a:r>
              <a:rPr lang="en-US" sz="1800" b="0" dirty="0" err="1" smtClean="0">
                <a:latin typeface="Courier New"/>
                <a:cs typeface="Courier New"/>
              </a:rPr>
              <a:t>len</a:t>
            </a:r>
            <a:r>
              <a:rPr lang="en-US" sz="1800" b="0" dirty="0" smtClean="0">
                <a:latin typeface="Courier New"/>
                <a:cs typeface="Courier New"/>
              </a:rPr>
              <a:t>(</a:t>
            </a:r>
            <a:r>
              <a:rPr lang="en-US" sz="1800" b="0" dirty="0" err="1" smtClean="0">
                <a:latin typeface="Courier New"/>
                <a:cs typeface="Courier New"/>
              </a:rPr>
              <a:t>Bag.estimators</a:t>
            </a:r>
            <a:r>
              <a:rPr lang="en-US" sz="1800" b="0" dirty="0" smtClean="0">
                <a:latin typeface="Courier New"/>
                <a:cs typeface="Courier New"/>
              </a:rPr>
              <a:t>_)):</a:t>
            </a:r>
          </a:p>
          <a:p>
            <a:pPr marL="40639" indent="0">
              <a:buNone/>
            </a:pPr>
            <a:r>
              <a:rPr lang="en-US" sz="1800" b="0" dirty="0">
                <a:latin typeface="Courier New"/>
                <a:cs typeface="Courier New"/>
              </a:rPr>
              <a:t>	</a:t>
            </a:r>
            <a:r>
              <a:rPr lang="en-US" sz="1800" b="0" dirty="0" err="1" smtClean="0">
                <a:latin typeface="Courier New"/>
                <a:cs typeface="Courier New"/>
              </a:rPr>
              <a:t>sklearn.tree.export_graphviz</a:t>
            </a:r>
            <a:r>
              <a:rPr lang="en-US" sz="1800" b="0" dirty="0" smtClean="0">
                <a:latin typeface="Courier New"/>
                <a:cs typeface="Courier New"/>
              </a:rPr>
              <a:t>(</a:t>
            </a:r>
            <a:r>
              <a:rPr lang="en-US" sz="1800" b="0" dirty="0" err="1" smtClean="0">
                <a:latin typeface="Courier New"/>
                <a:cs typeface="Courier New"/>
              </a:rPr>
              <a:t>Bag.estimators</a:t>
            </a:r>
            <a:r>
              <a:rPr lang="en-US" sz="1800" b="0" dirty="0" smtClean="0">
                <a:latin typeface="Courier New"/>
                <a:cs typeface="Courier New"/>
              </a:rPr>
              <a:t>_[</a:t>
            </a:r>
            <a:r>
              <a:rPr lang="en-US" sz="1800" b="0" dirty="0" err="1" smtClean="0">
                <a:latin typeface="Courier New"/>
                <a:cs typeface="Courier New"/>
              </a:rPr>
              <a:t>i</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out_file</a:t>
            </a:r>
            <a:r>
              <a:rPr lang="en-US" sz="1800" b="0" dirty="0" smtClean="0">
                <a:latin typeface="Courier New"/>
                <a:cs typeface="Courier New"/>
              </a:rPr>
              <a:t>=“</a:t>
            </a:r>
            <a:r>
              <a:rPr lang="en-US" sz="1800" b="0" dirty="0" err="1" smtClean="0">
                <a:latin typeface="Courier New"/>
                <a:cs typeface="Courier New"/>
              </a:rPr>
              <a:t>filename%d.dot</a:t>
            </a:r>
            <a:r>
              <a:rPr lang="en-US" sz="1800" b="0" dirty="0" smtClean="0">
                <a:latin typeface="Courier New"/>
                <a:cs typeface="Courier New"/>
              </a:rPr>
              <a:t>” % </a:t>
            </a:r>
            <a:r>
              <a:rPr lang="en-US" sz="1800" b="0" dirty="0" err="1" smtClean="0">
                <a:latin typeface="Courier New"/>
                <a:cs typeface="Courier New"/>
              </a:rPr>
              <a:t>i</a:t>
            </a:r>
            <a:r>
              <a:rPr lang="en-US" sz="1800" b="0" dirty="0" smtClean="0">
                <a:latin typeface="Courier New"/>
                <a:cs typeface="Courier New"/>
              </a:rPr>
              <a:t>,</a:t>
            </a:r>
          </a:p>
          <a:p>
            <a:pPr marL="40639" indent="0">
              <a:buNone/>
            </a:pPr>
            <a:r>
              <a:rPr lang="en-US" sz="1800" dirty="0" smtClean="0"/>
              <a:t>                 </a:t>
            </a:r>
            <a:r>
              <a:rPr lang="en-US" sz="1800" b="0" dirty="0" err="1" smtClean="0">
                <a:latin typeface="Courier New"/>
                <a:cs typeface="Courier New"/>
              </a:rPr>
              <a:t>features_names</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a:t>
            </a:r>
          </a:p>
        </p:txBody>
      </p:sp>
      <p:sp>
        <p:nvSpPr>
          <p:cNvPr id="4" name="TextBox 3"/>
          <p:cNvSpPr txBox="1"/>
          <p:nvPr/>
        </p:nvSpPr>
        <p:spPr>
          <a:xfrm>
            <a:off x="6581622" y="2453587"/>
            <a:ext cx="278145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Garamond"/>
                <a:ea typeface="Garamond"/>
                <a:cs typeface="Garamond"/>
                <a:sym typeface="Helvetica"/>
              </a:rPr>
              <a:t>Ran out of room to fit </a:t>
            </a:r>
            <a:r>
              <a:rPr kumimoji="0" lang="en-US" sz="1800" b="0" i="0" u="none" strike="noStrike" cap="none" spc="0" normalizeH="0" baseline="0" dirty="0" err="1" smtClean="0">
                <a:ln>
                  <a:noFill/>
                </a:ln>
                <a:solidFill>
                  <a:srgbClr val="000000"/>
                </a:solidFill>
                <a:effectLst/>
                <a:uFill>
                  <a:solidFill>
                    <a:srgbClr val="000000"/>
                  </a:solidFill>
                </a:uFill>
                <a:latin typeface="Garamond"/>
                <a:ea typeface="Garamond"/>
                <a:cs typeface="Garamond"/>
                <a:sym typeface="Helvetica"/>
              </a:rPr>
              <a:t>GridSearchCV</a:t>
            </a:r>
            <a:r>
              <a:rPr kumimoji="0" lang="en-US" sz="1800" b="0" i="0" u="none" strike="noStrike" cap="none" spc="0" normalizeH="0" dirty="0" smtClean="0">
                <a:ln>
                  <a:noFill/>
                </a:ln>
                <a:solidFill>
                  <a:srgbClr val="000000"/>
                </a:solidFill>
                <a:effectLst/>
                <a:uFill>
                  <a:solidFill>
                    <a:srgbClr val="000000"/>
                  </a:solidFill>
                </a:uFill>
                <a:latin typeface="Garamond"/>
                <a:ea typeface="Garamond"/>
                <a:cs typeface="Garamond"/>
                <a:sym typeface="Helvetica"/>
              </a:rPr>
              <a:t> on this slide</a:t>
            </a:r>
            <a:endParaRPr kumimoji="0" lang="en-US" sz="1800" b="0"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cxnSp>
        <p:nvCxnSpPr>
          <p:cNvPr id="6" name="Straight Arrow Connector 5"/>
          <p:cNvCxnSpPr/>
          <p:nvPr/>
        </p:nvCxnSpPr>
        <p:spPr>
          <a:xfrm flipH="1">
            <a:off x="4593884" y="3136183"/>
            <a:ext cx="2782833" cy="209815"/>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07187241"/>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0" name="Shape 3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1" name="Shape 33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2" name="Shape 33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3" name="Shape 33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34" name="Shape 334"/>
          <p:cNvSpPr>
            <a:spLocks noGrp="1"/>
          </p:cNvSpPr>
          <p:nvPr>
            <p:ph type="title"/>
          </p:nvPr>
        </p:nvSpPr>
        <p:spPr>
          <a:prstGeom prst="rect">
            <a:avLst/>
          </a:prstGeom>
        </p:spPr>
        <p:txBody>
          <a:bodyPr/>
          <a:lstStyle/>
          <a:p>
            <a:r>
              <a:t>DECISION TREES</a:t>
            </a:r>
          </a:p>
        </p:txBody>
      </p:sp>
      <p:sp>
        <p:nvSpPr>
          <p:cNvPr id="335" name="Shape 335"/>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rPr sz="7200" dirty="0">
                <a:latin typeface="Garamond"/>
                <a:ea typeface="Garamond"/>
                <a:cs typeface="Garamond"/>
              </a:rPr>
              <a:t>HOW DO WE IMPROVE BAGGED DECISION TREES ?</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8" name="Shape 33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39" name="Shape 339"/>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RANDOM FORESTS</a:t>
            </a:r>
          </a:p>
        </p:txBody>
      </p:sp>
      <p:sp>
        <p:nvSpPr>
          <p:cNvPr id="340" name="Shape 340"/>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3" name="Shape 3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4" name="Shape 3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5" name="Shape 3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46" name="Shape 34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47" name="Shape 347"/>
          <p:cNvSpPr>
            <a:spLocks noGrp="1"/>
          </p:cNvSpPr>
          <p:nvPr>
            <p:ph type="title"/>
          </p:nvPr>
        </p:nvSpPr>
        <p:spPr>
          <a:prstGeom prst="rect">
            <a:avLst/>
          </a:prstGeom>
        </p:spPr>
        <p:txBody>
          <a:bodyPr/>
          <a:lstStyle/>
          <a:p>
            <a:r>
              <a:t>RANDOM FORESTS</a:t>
            </a:r>
          </a:p>
        </p:txBody>
      </p:sp>
      <p:sp>
        <p:nvSpPr>
          <p:cNvPr id="348" name="Shape 348"/>
          <p:cNvSpPr>
            <a:spLocks noGrp="1"/>
          </p:cNvSpPr>
          <p:nvPr>
            <p:ph type="body" idx="1"/>
          </p:nvPr>
        </p:nvSpPr>
        <p:spPr>
          <a:prstGeom prst="rect">
            <a:avLst/>
          </a:prstGeom>
        </p:spPr>
        <p:txBody>
          <a:bodyPr/>
          <a:lstStyle/>
          <a:p>
            <a:pPr marL="0" indent="0">
              <a:spcBef>
                <a:spcPts val="1200"/>
              </a:spcBef>
              <a:buSzTx/>
              <a:buFontTx/>
              <a:buNone/>
            </a:pPr>
            <a:r>
              <a:t>Random Forests is a slight variation of bagged trees that has even better performance! Here's how it works:</a:t>
            </a:r>
          </a:p>
          <a:p>
            <a:pPr>
              <a:spcBef>
                <a:spcPts val="1200"/>
              </a:spcBef>
            </a:pPr>
            <a:endParaRPr/>
          </a:p>
          <a:p>
            <a:pPr>
              <a:spcBef>
                <a:spcPts val="1200"/>
              </a:spcBef>
            </a:pPr>
            <a:r>
              <a:t>Exactly like bagging, we create an ensemble of decision trees using bootstrapped samples of the training set.</a:t>
            </a:r>
          </a:p>
          <a:p>
            <a:pPr>
              <a:spcBef>
                <a:spcPts val="1200"/>
              </a:spcBef>
            </a:pPr>
            <a:r>
              <a:t>However, when building each tree, each time a split is considered, a random sample of m predictors is chosen as split candidates from the full set of p predictors. The split is only allowed to use one of those m predictors.</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1" name="Shape 3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4" name="Shape 3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55" name="Shape 355"/>
          <p:cNvSpPr>
            <a:spLocks noGrp="1"/>
          </p:cNvSpPr>
          <p:nvPr>
            <p:ph type="title"/>
          </p:nvPr>
        </p:nvSpPr>
        <p:spPr>
          <a:prstGeom prst="rect">
            <a:avLst/>
          </a:prstGeom>
        </p:spPr>
        <p:txBody>
          <a:bodyPr/>
          <a:lstStyle/>
          <a:p>
            <a:r>
              <a:t>RANDOM FORESTS</a:t>
            </a:r>
          </a:p>
        </p:txBody>
      </p:sp>
      <p:sp>
        <p:nvSpPr>
          <p:cNvPr id="356" name="Shape 356"/>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However, when building each tree, each time a split is considered, a </a:t>
            </a:r>
          </a:p>
          <a:p>
            <a:pPr marL="0" indent="0">
              <a:spcBef>
                <a:spcPts val="1200"/>
              </a:spcBef>
              <a:buSzTx/>
              <a:buFontTx/>
              <a:buNone/>
              <a:defRPr sz="2600"/>
            </a:pPr>
            <a:r>
              <a:t>random sample of m predictors </a:t>
            </a:r>
          </a:p>
          <a:p>
            <a:pPr marL="0" indent="0">
              <a:spcBef>
                <a:spcPts val="1200"/>
              </a:spcBef>
              <a:buSzTx/>
              <a:buFontTx/>
              <a:buNone/>
            </a:pPr>
            <a:r>
              <a:t>is chosen as split candidates from the </a:t>
            </a:r>
          </a:p>
          <a:p>
            <a:pPr marL="0" indent="0">
              <a:spcBef>
                <a:spcPts val="1200"/>
              </a:spcBef>
              <a:buSzTx/>
              <a:buFontTx/>
              <a:buNone/>
              <a:defRPr sz="2600"/>
            </a:pPr>
            <a:r>
              <a:t>full set of p predictors. </a:t>
            </a:r>
          </a:p>
          <a:p>
            <a:pPr marL="0" indent="0">
              <a:spcBef>
                <a:spcPts val="1200"/>
              </a:spcBef>
              <a:buSzTx/>
              <a:buFontTx/>
              <a:buNone/>
            </a:pPr>
            <a:r>
              <a:t>The split is only allowed to use one of those</a:t>
            </a:r>
            <a:r>
              <a:rPr sz="2200"/>
              <a:t> </a:t>
            </a:r>
          </a:p>
          <a:p>
            <a:pPr marL="0" indent="0">
              <a:spcBef>
                <a:spcPts val="1200"/>
              </a:spcBef>
              <a:buSzTx/>
              <a:buFontTx/>
              <a:buNone/>
              <a:defRPr sz="2600"/>
            </a:pPr>
            <a:r>
              <a:t>m predictors.</a:t>
            </a:r>
            <a:endParaRPr sz="2200"/>
          </a:p>
          <a:p>
            <a:pPr marL="0" indent="0">
              <a:spcBef>
                <a:spcPts val="1200"/>
              </a:spcBef>
              <a:buSzTx/>
              <a:buFontTx/>
              <a:buNone/>
            </a:pPr>
            <a:endParaRPr sz="2200"/>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59" name="Shape 3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0" name="Shape 3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1" name="Shape 3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2" name="Shape 362"/>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63" name="Shape 363"/>
          <p:cNvSpPr>
            <a:spLocks noGrp="1"/>
          </p:cNvSpPr>
          <p:nvPr>
            <p:ph type="title"/>
          </p:nvPr>
        </p:nvSpPr>
        <p:spPr>
          <a:prstGeom prst="rect">
            <a:avLst/>
          </a:prstGeom>
        </p:spPr>
        <p:txBody>
          <a:bodyPr/>
          <a:lstStyle/>
          <a:p>
            <a:r>
              <a:t>RANDOM FORESTS</a:t>
            </a:r>
          </a:p>
        </p:txBody>
      </p:sp>
      <p:sp>
        <p:nvSpPr>
          <p:cNvPr id="364" name="Shape 364"/>
          <p:cNvSpPr>
            <a:spLocks noGrp="1"/>
          </p:cNvSpPr>
          <p:nvPr>
            <p:ph type="body" idx="1"/>
          </p:nvPr>
        </p:nvSpPr>
        <p:spPr>
          <a:prstGeom prst="rect">
            <a:avLst/>
          </a:prstGeom>
        </p:spPr>
        <p:txBody>
          <a:bodyPr/>
          <a:lstStyle/>
          <a:p>
            <a:pPr marL="0" indent="0">
              <a:spcBef>
                <a:spcPts val="1200"/>
              </a:spcBef>
              <a:buSzTx/>
              <a:buFontTx/>
              <a:buNone/>
            </a:pPr>
            <a:r>
              <a:t>Notes:</a:t>
            </a:r>
          </a:p>
          <a:p>
            <a:pPr marL="0" indent="0">
              <a:spcBef>
                <a:spcPts val="1200"/>
              </a:spcBef>
              <a:buSzTx/>
              <a:buFontTx/>
              <a:buNone/>
            </a:pPr>
            <a:endParaRPr/>
          </a:p>
          <a:p>
            <a:pPr>
              <a:spcBef>
                <a:spcPts val="1200"/>
              </a:spcBef>
            </a:pPr>
            <a:r>
              <a:t>A new random sample of predictors is chosen for every single tree at every single split.</a:t>
            </a:r>
          </a:p>
          <a:p>
            <a:pPr>
              <a:spcBef>
                <a:spcPts val="1200"/>
              </a:spcBef>
            </a:pPr>
            <a:r>
              <a:t>For classification, m is typically chosen to be the square root of p. For regression, m is typically chosen to be somewhere between p/3 and p.</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ONE-HOT ENCODING</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8" name="Shape 3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69" name="Shape 3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0" name="Shape 37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71" name="Shape 371"/>
          <p:cNvSpPr>
            <a:spLocks noGrp="1"/>
          </p:cNvSpPr>
          <p:nvPr>
            <p:ph type="title"/>
          </p:nvPr>
        </p:nvSpPr>
        <p:spPr>
          <a:prstGeom prst="rect">
            <a:avLst/>
          </a:prstGeom>
        </p:spPr>
        <p:txBody>
          <a:bodyPr/>
          <a:lstStyle/>
          <a:p>
            <a:r>
              <a:t>RANDOM FORESTS</a:t>
            </a:r>
          </a:p>
        </p:txBody>
      </p:sp>
      <p:sp>
        <p:nvSpPr>
          <p:cNvPr id="372" name="Shape 372"/>
          <p:cNvSpPr>
            <a:spLocks noGrp="1"/>
          </p:cNvSpPr>
          <p:nvPr>
            <p:ph type="body" idx="1"/>
          </p:nvPr>
        </p:nvSpPr>
        <p:spPr>
          <a:prstGeom prst="rect">
            <a:avLst/>
          </a:prstGeom>
        </p:spPr>
        <p:txBody>
          <a:bodyPr/>
          <a:lstStyle/>
          <a:p>
            <a:pPr marL="0" indent="0">
              <a:spcBef>
                <a:spcPts val="1200"/>
              </a:spcBef>
              <a:buSzTx/>
              <a:buFontTx/>
              <a:buNone/>
            </a:pPr>
            <a:r>
              <a:t>What's the point?</a:t>
            </a:r>
          </a:p>
          <a:p>
            <a:pPr marL="0" indent="0">
              <a:spcBef>
                <a:spcPts val="1200"/>
              </a:spcBef>
              <a:buSzTx/>
              <a:buFontTx/>
              <a:buNone/>
            </a:pPr>
            <a:endParaRPr/>
          </a:p>
          <a:p>
            <a:pPr marL="174625" indent="-174625">
              <a:spcBef>
                <a:spcPts val="1200"/>
              </a:spcBef>
            </a:pPr>
            <a:r>
              <a:t>Suppose there is one very strong predictor in the data set. When using bagged trees, most of the trees will use that predictor as the top split, resulting in an ensemble of similar trees that are "highly correlated".</a:t>
            </a:r>
          </a:p>
          <a:p>
            <a:pPr marL="174625" indent="-174625">
              <a:spcBef>
                <a:spcPts val="1200"/>
              </a:spcBef>
            </a:pPr>
            <a:r>
              <a:t>Averaging highly correlated quantities does not significantly reduce variance (which is the entire goal of bagging).</a:t>
            </a:r>
          </a:p>
          <a:p>
            <a:pPr marL="174625" indent="-174625">
              <a:spcBef>
                <a:spcPts val="1200"/>
              </a:spcBef>
            </a:pPr>
            <a:r>
              <a:t>By randomly leaving out candidate predictors from each split, Random Forests "decorrelates" the trees, such that the averaging process can reduce the variance of the resulting model.</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5" name="Shape 3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78" name="Shape 3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379" name="Shape 379"/>
          <p:cNvSpPr>
            <a:spLocks noGrp="1"/>
          </p:cNvSpPr>
          <p:nvPr>
            <p:ph type="title"/>
          </p:nvPr>
        </p:nvSpPr>
        <p:spPr>
          <a:prstGeom prst="rect">
            <a:avLst/>
          </a:prstGeom>
        </p:spPr>
        <p:txBody>
          <a:bodyPr/>
          <a:lstStyle/>
          <a:p>
            <a:r>
              <a:t>VARIABLE IMPORTANCE</a:t>
            </a:r>
          </a:p>
        </p:txBody>
      </p:sp>
      <p:sp>
        <p:nvSpPr>
          <p:cNvPr id="380" name="Shape 380"/>
          <p:cNvSpPr>
            <a:spLocks noGrp="1"/>
          </p:cNvSpPr>
          <p:nvPr>
            <p:ph type="body" idx="1"/>
          </p:nvPr>
        </p:nvSpPr>
        <p:spPr>
          <a:prstGeom prst="rect">
            <a:avLst/>
          </a:prstGeom>
        </p:spPr>
        <p:txBody>
          <a:bodyPr/>
          <a:lstStyle/>
          <a:p>
            <a:pPr marL="0" indent="0">
              <a:spcBef>
                <a:spcPts val="1200"/>
              </a:spcBef>
              <a:buSzTx/>
              <a:buFontTx/>
              <a:buNone/>
            </a:pPr>
            <a:r>
              <a:t>Although bagging increases predictive accuracy, it decreases model interpretability because it's no longer possible to visualize the tree to understand the importance of each variable.</a:t>
            </a:r>
          </a:p>
          <a:p>
            <a:pPr marL="0" indent="0">
              <a:spcBef>
                <a:spcPts val="1200"/>
              </a:spcBef>
              <a:buSzTx/>
              <a:buFontTx/>
              <a:buNone/>
            </a:pPr>
            <a:endParaRPr/>
          </a:p>
          <a:p>
            <a:pPr>
              <a:spcBef>
                <a:spcPts val="1200"/>
              </a:spcBef>
            </a:pPr>
            <a:r>
              <a:t>To compute variable importance for bagged regression trees, we can calculate the total amount that the mean squared error is decreased due to splits over a given predictor, averaged over all trees.</a:t>
            </a:r>
          </a:p>
          <a:p>
            <a:pPr>
              <a:spcBef>
                <a:spcPts val="1200"/>
              </a:spcBef>
            </a:pPr>
            <a:r>
              <a:t>A similar process is used for bagged classification trees, except we use the Gini index instead of the mean squared error.</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91339"/>
          </a:xfrm>
        </p:spPr>
        <p:txBody>
          <a:bodyPr/>
          <a:lstStyle/>
          <a:p>
            <a:r>
              <a:rPr lang="en-US" dirty="0" err="1" smtClean="0"/>
              <a:t>RandomForestRegressor</a:t>
            </a:r>
            <a:r>
              <a:rPr lang="en-US" dirty="0" smtClean="0"/>
              <a:t> / </a:t>
            </a:r>
            <a:r>
              <a:rPr lang="en-US" dirty="0" err="1" smtClean="0"/>
              <a:t>RandomForestClassifier</a:t>
            </a:r>
            <a:endParaRPr lang="en-US" dirty="0"/>
          </a:p>
        </p:txBody>
      </p:sp>
      <p:sp>
        <p:nvSpPr>
          <p:cNvPr id="3" name="Text Placeholder 2"/>
          <p:cNvSpPr>
            <a:spLocks noGrp="1"/>
          </p:cNvSpPr>
          <p:nvPr>
            <p:ph type="body" idx="1"/>
          </p:nvPr>
        </p:nvSpPr>
        <p:spPr>
          <a:xfrm>
            <a:off x="468153" y="983297"/>
            <a:ext cx="8426769" cy="1048596"/>
          </a:xfrm>
        </p:spPr>
        <p:txBody>
          <a:bodyPr/>
          <a:lstStyle/>
          <a:p>
            <a:pPr marL="40639" indent="0">
              <a:buNone/>
            </a:pPr>
            <a:r>
              <a:rPr lang="en-US" sz="1800" b="0" dirty="0" err="1">
                <a:latin typeface="Courier New"/>
                <a:cs typeface="Courier New"/>
              </a:rPr>
              <a:t>R</a:t>
            </a:r>
            <a:r>
              <a:rPr lang="en-US" sz="1800" b="0" dirty="0" err="1" smtClean="0">
                <a:latin typeface="Courier New"/>
                <a:cs typeface="Courier New"/>
              </a:rPr>
              <a:t>fr</a:t>
            </a:r>
            <a:r>
              <a:rPr lang="en-US" sz="1800" b="0" dirty="0" smtClean="0">
                <a:latin typeface="Courier New"/>
                <a:cs typeface="Courier New"/>
              </a:rPr>
              <a:t> </a:t>
            </a:r>
            <a:r>
              <a:rPr lang="en-US" sz="1800" b="0" dirty="0">
                <a:latin typeface="Courier New"/>
                <a:cs typeface="Courier New"/>
              </a:rPr>
              <a:t>= </a:t>
            </a:r>
            <a:r>
              <a:rPr lang="en-US" sz="1800" b="0" dirty="0" err="1">
                <a:latin typeface="Courier New"/>
                <a:cs typeface="Courier New"/>
              </a:rPr>
              <a:t>sklearn.ensemble.RandomForestRegressor</a:t>
            </a:r>
            <a:r>
              <a:rPr lang="en-US" sz="1800" b="0" dirty="0">
                <a:latin typeface="Courier New"/>
                <a:cs typeface="Courier New"/>
              </a:rPr>
              <a:t>(</a:t>
            </a:r>
            <a:r>
              <a:rPr lang="en-US" sz="1800" b="0" dirty="0" err="1">
                <a:latin typeface="Courier New"/>
                <a:cs typeface="Courier New"/>
              </a:rPr>
              <a:t>n_jobs</a:t>
            </a:r>
            <a:r>
              <a:rPr lang="en-US" sz="1800" b="0" dirty="0">
                <a:latin typeface="Courier New"/>
                <a:cs typeface="Courier New"/>
              </a:rPr>
              <a:t>=-1, </a:t>
            </a:r>
            <a:r>
              <a:rPr lang="en-US" sz="1800" b="0" dirty="0" smtClean="0">
                <a:latin typeface="Courier New"/>
                <a:cs typeface="Courier New"/>
              </a:rPr>
              <a:t> </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n_estimators</a:t>
            </a:r>
            <a:r>
              <a:rPr lang="en-US" sz="1800" b="0" dirty="0">
                <a:latin typeface="Courier New"/>
                <a:cs typeface="Courier New"/>
              </a:rPr>
              <a:t>=20</a:t>
            </a:r>
            <a:r>
              <a:rPr lang="en-US" sz="1800" b="0" dirty="0" smtClean="0">
                <a:latin typeface="Courier New"/>
                <a:cs typeface="Courier New"/>
              </a:rPr>
              <a:t>)</a:t>
            </a:r>
          </a:p>
          <a:p>
            <a:pPr marL="40639" indent="0">
              <a:buNone/>
            </a:pPr>
            <a:endParaRPr lang="en-US" sz="1800" b="0" dirty="0">
              <a:latin typeface="Courier New"/>
              <a:cs typeface="Courier New"/>
            </a:endParaRPr>
          </a:p>
          <a:p>
            <a:pPr marL="40639" indent="0">
              <a:buNone/>
            </a:pPr>
            <a:r>
              <a:rPr lang="en-US" sz="1800" b="0" dirty="0" smtClean="0">
                <a:latin typeface="Courier New"/>
                <a:cs typeface="Courier New"/>
              </a:rPr>
              <a:t>… </a:t>
            </a:r>
            <a:r>
              <a:rPr lang="en-US" sz="1800" b="0" dirty="0" err="1" smtClean="0">
                <a:latin typeface="Garamond"/>
                <a:cs typeface="Courier New"/>
              </a:rPr>
              <a:t>etc</a:t>
            </a:r>
            <a:endParaRPr lang="en-US" sz="1800" b="0" dirty="0" smtClean="0">
              <a:latin typeface="Garamond"/>
              <a:cs typeface="Courier New"/>
            </a:endParaRPr>
          </a:p>
        </p:txBody>
      </p:sp>
    </p:spTree>
    <p:extLst>
      <p:ext uri="{BB962C8B-B14F-4D97-AF65-F5344CB8AC3E}">
        <p14:creationId xmlns:p14="http://schemas.microsoft.com/office/powerpoint/2010/main" val="1289474602"/>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1" name="Shape 3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2" name="Shape 3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3" name="Shape 3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4" name="Shape 39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395" name="Shape 395"/>
          <p:cNvSpPr>
            <a:spLocks noGrp="1"/>
          </p:cNvSpPr>
          <p:nvPr>
            <p:ph type="title"/>
          </p:nvPr>
        </p:nvSpPr>
        <p:spPr>
          <a:prstGeom prst="rect">
            <a:avLst/>
          </a:prstGeom>
        </p:spPr>
        <p:txBody>
          <a:bodyPr/>
          <a:lstStyle/>
          <a:p>
            <a:r>
              <a:t>DECISION TREES</a:t>
            </a:r>
          </a:p>
        </p:txBody>
      </p:sp>
      <p:sp>
        <p:nvSpPr>
          <p:cNvPr id="396" name="Shape 396"/>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rPr dirty="0">
                <a:latin typeface="Garamond"/>
                <a:ea typeface="Garamond"/>
                <a:cs typeface="Garamond"/>
              </a:rPr>
              <a:t>WHAT ELSE COULD WE DO TO IMPROVE DECISION TREES ?</a:t>
            </a:r>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399" name="Shape 3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0" name="Shape 400"/>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BOOSTING</a:t>
            </a:r>
          </a:p>
        </p:txBody>
      </p:sp>
      <p:sp>
        <p:nvSpPr>
          <p:cNvPr id="401" name="Shape 401"/>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07" name="Shape 40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408" name="Shape 408"/>
          <p:cNvSpPr>
            <a:spLocks noGrp="1"/>
          </p:cNvSpPr>
          <p:nvPr>
            <p:ph type="title"/>
          </p:nvPr>
        </p:nvSpPr>
        <p:spPr>
          <a:prstGeom prst="rect">
            <a:avLst/>
          </a:prstGeom>
        </p:spPr>
        <p:txBody>
          <a:bodyPr/>
          <a:lstStyle/>
          <a:p>
            <a:r>
              <a:t>BOOSTING</a:t>
            </a:r>
          </a:p>
        </p:txBody>
      </p:sp>
      <p:sp>
        <p:nvSpPr>
          <p:cNvPr id="409" name="Shape 409"/>
          <p:cNvSpPr>
            <a:spLocks noGrp="1"/>
          </p:cNvSpPr>
          <p:nvPr>
            <p:ph type="body" idx="1"/>
          </p:nvPr>
        </p:nvSpPr>
        <p:spPr>
          <a:prstGeom prst="rect">
            <a:avLst/>
          </a:prstGeom>
        </p:spPr>
        <p:txBody>
          <a:bodyPr/>
          <a:lstStyle/>
          <a:p>
            <a:pPr marL="0" indent="0">
              <a:spcBef>
                <a:spcPts val="1200"/>
              </a:spcBef>
              <a:buSzTx/>
              <a:buFontTx/>
              <a:buNone/>
            </a:pPr>
            <a:r>
              <a:t>Boosting involves the base learners being built sequentially (using previous models). The aim is to reduce the bias of the combined estimator.</a:t>
            </a:r>
          </a:p>
          <a:p>
            <a:pPr marL="0" indent="0">
              <a:spcBef>
                <a:spcPts val="1200"/>
              </a:spcBef>
              <a:buSzTx/>
              <a:buFontTx/>
              <a:buNone/>
            </a:pPr>
            <a:endParaRPr/>
          </a:p>
          <a:p>
            <a:pPr marL="0" indent="0">
              <a:spcBef>
                <a:spcPts val="1200"/>
              </a:spcBef>
              <a:buSzTx/>
              <a:buFontTx/>
              <a:buNone/>
            </a:pPr>
            <a:r>
              <a:t>Compare this to something like bagging where the models are built independently of one and other. </a:t>
            </a:r>
          </a:p>
        </p:txBody>
      </p:sp>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15" name="Shape 41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16" name="Shape 416"/>
          <p:cNvSpPr>
            <a:spLocks noGrp="1"/>
          </p:cNvSpPr>
          <p:nvPr>
            <p:ph type="title"/>
          </p:nvPr>
        </p:nvSpPr>
        <p:spPr>
          <a:prstGeom prst="rect">
            <a:avLst/>
          </a:prstGeom>
        </p:spPr>
        <p:txBody>
          <a:bodyPr/>
          <a:lstStyle/>
          <a:p>
            <a:r>
              <a:t>ADABOOST - ADAPTIVE BOOSTING</a:t>
            </a:r>
          </a:p>
        </p:txBody>
      </p:sp>
      <p:sp>
        <p:nvSpPr>
          <p:cNvPr id="417" name="Shape 417"/>
          <p:cNvSpPr>
            <a:spLocks noGrp="1"/>
          </p:cNvSpPr>
          <p:nvPr>
            <p:ph type="body" idx="1"/>
          </p:nvPr>
        </p:nvSpPr>
        <p:spPr>
          <a:prstGeom prst="rect">
            <a:avLst/>
          </a:prstGeom>
        </p:spPr>
        <p:txBody>
          <a:bodyPr/>
          <a:lstStyle/>
          <a:p>
            <a:pPr marL="0" indent="0">
              <a:spcBef>
                <a:spcPts val="1200"/>
              </a:spcBef>
              <a:buSzTx/>
              <a:buFontTx/>
              <a:buNone/>
            </a:pPr>
            <a:r>
              <a:t>AdaBoost works by building sequential models on re-weighted versions of the data. Initially all data points have the same weighting = 1/N.</a:t>
            </a:r>
          </a:p>
          <a:p>
            <a:pPr marL="0" indent="0">
              <a:spcBef>
                <a:spcPts val="1200"/>
              </a:spcBef>
              <a:buSzTx/>
              <a:buFontTx/>
              <a:buNone/>
            </a:pPr>
            <a:r>
              <a:t>After the first model the error on the points is evaluated and the weighting for each observation is adjusted. So if we fit a model and an observation has a large difference between the observed and predicted we give that observation a higher weighting and run the model again. </a:t>
            </a:r>
          </a:p>
          <a:p>
            <a:pPr marL="0" indent="0">
              <a:spcBef>
                <a:spcPts val="1200"/>
              </a:spcBef>
              <a:buSzTx/>
              <a:buFontTx/>
              <a:buNone/>
            </a:pPr>
            <a:endParaRPr/>
          </a:p>
          <a:p>
            <a:pPr marL="0" indent="0">
              <a:spcBef>
                <a:spcPts val="1200"/>
              </a:spcBef>
              <a:buSzTx/>
              <a:buFontTx/>
              <a:buNone/>
            </a:pPr>
            <a:r>
              <a:t>This means observations that are difficult to predict become more influential in the model.</a:t>
            </a:r>
          </a:p>
        </p:txBody>
      </p:sp>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3" name="Shape 42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424" name="Shape 424"/>
          <p:cNvSpPr>
            <a:spLocks noGrp="1"/>
          </p:cNvSpPr>
          <p:nvPr>
            <p:ph type="title"/>
          </p:nvPr>
        </p:nvSpPr>
        <p:spPr>
          <a:prstGeom prst="rect">
            <a:avLst/>
          </a:prstGeom>
        </p:spPr>
        <p:txBody>
          <a:bodyPr/>
          <a:lstStyle/>
          <a:p>
            <a:r>
              <a:t>GRADIENT BOOSTING</a:t>
            </a:r>
          </a:p>
        </p:txBody>
      </p:sp>
      <p:sp>
        <p:nvSpPr>
          <p:cNvPr id="425" name="Shape 425"/>
          <p:cNvSpPr>
            <a:spLocks noGrp="1"/>
          </p:cNvSpPr>
          <p:nvPr>
            <p:ph type="body" idx="1"/>
          </p:nvPr>
        </p:nvSpPr>
        <p:spPr>
          <a:prstGeom prst="rect">
            <a:avLst/>
          </a:prstGeom>
        </p:spPr>
        <p:txBody>
          <a:bodyPr/>
          <a:lstStyle/>
          <a:p>
            <a:pPr marL="0" indent="0">
              <a:spcBef>
                <a:spcPts val="1200"/>
              </a:spcBef>
              <a:buSzTx/>
              <a:buFontTx/>
              <a:buNone/>
            </a:pPr>
            <a:r>
              <a:t>Gradient Boosting is a technique that are sequentially fitted that minimise a loss function. For regression this might be the square loss. So we would be updating the model based on Gradient Descent.</a:t>
            </a:r>
          </a:p>
          <a:p>
            <a:pPr marL="0" indent="0">
              <a:spcBef>
                <a:spcPts val="1200"/>
              </a:spcBef>
              <a:buSzTx/>
              <a:buFontTx/>
              <a:buNone/>
            </a:pPr>
            <a:endParaRPr/>
          </a:p>
          <a:p>
            <a:pPr marL="0" indent="0">
              <a:spcBef>
                <a:spcPts val="1200"/>
              </a:spcBef>
              <a:buSzTx/>
              <a:buFontTx/>
              <a:buNone/>
            </a:pPr>
            <a:r>
              <a:t>This differs to AdaBoost where the boosting was performed by re-weighting the original observations.</a:t>
            </a:r>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8" name="Shape 4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29" name="Shape 4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0" name="Shape 4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1" name="Shape 43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32" name="Shape 432"/>
          <p:cNvSpPr>
            <a:spLocks noGrp="1"/>
          </p:cNvSpPr>
          <p:nvPr>
            <p:ph type="title"/>
          </p:nvPr>
        </p:nvSpPr>
        <p:spPr>
          <a:prstGeom prst="rect">
            <a:avLst/>
          </a:prstGeom>
        </p:spPr>
        <p:txBody>
          <a:bodyPr/>
          <a:lstStyle/>
          <a:p>
            <a:r>
              <a:t>eXtreme Gradient Boosting</a:t>
            </a:r>
          </a:p>
        </p:txBody>
      </p:sp>
      <p:sp>
        <p:nvSpPr>
          <p:cNvPr id="433" name="Shape 433"/>
          <p:cNvSpPr>
            <a:spLocks noGrp="1"/>
          </p:cNvSpPr>
          <p:nvPr>
            <p:ph type="body" idx="1"/>
          </p:nvPr>
        </p:nvSpPr>
        <p:spPr>
          <a:prstGeom prst="rect">
            <a:avLst/>
          </a:prstGeom>
        </p:spPr>
        <p:txBody>
          <a:bodyPr/>
          <a:lstStyle/>
          <a:p>
            <a:pPr marL="0" indent="0">
              <a:spcBef>
                <a:spcPts val="1200"/>
              </a:spcBef>
              <a:buSzTx/>
              <a:buFontTx/>
              <a:buNone/>
            </a:pPr>
            <a:r>
              <a:t>XGBoost is an optimized distributed gradient boosting library designed to be highly efficient, flexible and portable. It implements machine learning algorithms under the Gradient Boosting framework. XGBoost provides a parallel tree boosting(also known as GBDT, GBM) that solve many data science problems in a fast and accurate way. The same code runs on major distributed environment(Hadoop, SGE, MPI) and can solve problems beyond billions of examples.</a:t>
            </a:r>
          </a:p>
          <a:p>
            <a:pPr marL="0" indent="0">
              <a:spcBef>
                <a:spcPts val="1200"/>
              </a:spcBef>
              <a:buSzTx/>
              <a:buFontTx/>
              <a:buNone/>
            </a:pPr>
            <a:endParaRPr/>
          </a:p>
          <a:p>
            <a:pPr marL="0" indent="0">
              <a:spcBef>
                <a:spcPts val="1200"/>
              </a:spcBef>
              <a:buSzTx/>
              <a:buFontTx/>
              <a:buNone/>
            </a:pPr>
            <a:r>
              <a:t> - </a:t>
            </a:r>
            <a:r>
              <a:rPr u="sng">
                <a:hlinkClick r:id="rId2"/>
              </a:rPr>
              <a:t>https://github.com/dmlc/xgboost</a:t>
            </a:r>
          </a:p>
        </p:txBody>
      </p:sp>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sklearn.ensemble</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46683551"/>
              </p:ext>
            </p:extLst>
          </p:nvPr>
        </p:nvGraphicFramePr>
        <p:xfrm>
          <a:off x="468153" y="1299133"/>
          <a:ext cx="8355196" cy="3169920"/>
        </p:xfrm>
        <a:graphic>
          <a:graphicData uri="http://schemas.openxmlformats.org/drawingml/2006/table">
            <a:tbl>
              <a:tblPr firstRow="1" bandRow="1">
                <a:tableStyleId>{5940675A-B579-460E-94D1-54222C63F5DA}</a:tableStyleId>
              </a:tblPr>
              <a:tblGrid>
                <a:gridCol w="4191989"/>
                <a:gridCol w="4163207"/>
              </a:tblGrid>
              <a:tr h="370840">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AdaBoostClassifier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AdaBoostRegressor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BaggingClassifier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BaggingRegressor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GradientBoostingClassifier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GradientBoostingRegressor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r h="370840">
                <a:tc>
                  <a:txBody>
                    <a:bodyPr/>
                    <a:lstStyle/>
                    <a:p>
                      <a:pPr algn="l"/>
                      <a:r>
                        <a:rPr lang="en-US" b="0" dirty="0" err="1" smtClean="0">
                          <a:latin typeface="Garamond"/>
                          <a:ea typeface="Garamond"/>
                          <a:cs typeface="Garamond"/>
                        </a:rPr>
                        <a:t>RandomForestClassifier</a:t>
                      </a:r>
                      <a:endParaRPr lang="en-US" b="0" dirty="0">
                        <a:latin typeface="Garamond"/>
                        <a:ea typeface="Garamond"/>
                        <a:cs typeface="Garamond"/>
                      </a:endParaRPr>
                    </a:p>
                  </a:txBody>
                  <a:tcPr/>
                </a:tc>
                <a:tc>
                  <a:txBody>
                    <a:bodyPr/>
                    <a:lstStyle/>
                    <a:p>
                      <a:pPr marL="0" marR="0" indent="0" algn="l" defTabSz="584200" rtl="0" eaLnBrk="1" fontAlgn="auto" latinLnBrk="0" hangingPunct="1">
                        <a:lnSpc>
                          <a:spcPct val="100000"/>
                        </a:lnSpc>
                        <a:spcBef>
                          <a:spcPts val="0"/>
                        </a:spcBef>
                        <a:spcAft>
                          <a:spcPts val="0"/>
                        </a:spcAft>
                        <a:buClrTx/>
                        <a:buSzTx/>
                        <a:buFontTx/>
                        <a:buNone/>
                        <a:tabLst/>
                        <a:defRPr/>
                      </a:pPr>
                      <a:r>
                        <a:rPr lang="en-US" b="0" dirty="0" err="1" smtClean="0">
                          <a:latin typeface="Garamond"/>
                          <a:ea typeface="Garamond"/>
                          <a:cs typeface="Garamond"/>
                        </a:rPr>
                        <a:t>RandomForestRegressor</a:t>
                      </a:r>
                      <a:endParaRPr lang="en-US" b="0" dirty="0" smtClean="0">
                        <a:latin typeface="Garamond"/>
                        <a:ea typeface="Garamond"/>
                        <a:cs typeface="Garamond"/>
                      </a:endParaRPr>
                    </a:p>
                    <a:p>
                      <a:pPr algn="l"/>
                      <a:endParaRPr lang="en-US" b="0" dirty="0">
                        <a:latin typeface="Garamond"/>
                        <a:ea typeface="Garamond"/>
                        <a:cs typeface="Garamond"/>
                      </a:endParaRPr>
                    </a:p>
                  </a:txBody>
                  <a:tcPr/>
                </a:tc>
              </a:tr>
            </a:tbl>
          </a:graphicData>
        </a:graphic>
      </p:graphicFrame>
    </p:spTree>
    <p:extLst>
      <p:ext uri="{BB962C8B-B14F-4D97-AF65-F5344CB8AC3E}">
        <p14:creationId xmlns:p14="http://schemas.microsoft.com/office/powerpoint/2010/main" val="1494874771"/>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You have a set of categories, you need some numbers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22401988"/>
              </p:ext>
            </p:extLst>
          </p:nvPr>
        </p:nvGraphicFramePr>
        <p:xfrm>
          <a:off x="468154" y="1432136"/>
          <a:ext cx="3320295" cy="2975824"/>
        </p:xfrm>
        <a:graphic>
          <a:graphicData uri="http://schemas.openxmlformats.org/drawingml/2006/table">
            <a:tbl>
              <a:tblPr firstRow="1" bandRow="1">
                <a:tableStyleId>{5940675A-B579-460E-94D1-54222C63F5DA}</a:tableStyleId>
              </a:tblPr>
              <a:tblGrid>
                <a:gridCol w="1196630"/>
                <a:gridCol w="1016900"/>
                <a:gridCol w="1106765"/>
              </a:tblGrid>
              <a:tr h="478336">
                <a:tc>
                  <a:txBody>
                    <a:bodyPr/>
                    <a:lstStyle/>
                    <a:p>
                      <a:r>
                        <a:rPr lang="en-US" sz="1600" b="1" dirty="0" smtClean="0">
                          <a:latin typeface="Garamond"/>
                          <a:ea typeface="Garamond"/>
                          <a:cs typeface="Garamond"/>
                        </a:rPr>
                        <a:t>Station</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Year</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Line</a:t>
                      </a:r>
                      <a:endParaRPr lang="en-US" sz="1600" b="1" dirty="0">
                        <a:latin typeface="Garamond"/>
                        <a:ea typeface="Garamond"/>
                        <a:cs typeface="Garamond"/>
                      </a:endParaRPr>
                    </a:p>
                  </a:txBody>
                  <a:tcPr/>
                </a:tc>
              </a:tr>
              <a:tr h="469613">
                <a:tc>
                  <a:txBody>
                    <a:bodyPr/>
                    <a:lstStyle/>
                    <a:p>
                      <a:r>
                        <a:rPr lang="en-US" sz="1600" b="0" dirty="0" smtClean="0">
                          <a:latin typeface="Garamond"/>
                          <a:ea typeface="Garamond"/>
                          <a:cs typeface="Garamond"/>
                        </a:rPr>
                        <a:t>Central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City</a:t>
                      </a:r>
                      <a:endParaRPr lang="en-US" sz="1600" b="0" dirty="0">
                        <a:latin typeface="Garamond"/>
                        <a:ea typeface="Garamond"/>
                        <a:cs typeface="Garamond"/>
                      </a:endParaRPr>
                    </a:p>
                  </a:txBody>
                  <a:tcPr/>
                </a:tc>
              </a:tr>
              <a:tr h="480286">
                <a:tc>
                  <a:txBody>
                    <a:bodyPr/>
                    <a:lstStyle/>
                    <a:p>
                      <a:r>
                        <a:rPr lang="en-US" sz="1600" b="0" dirty="0" smtClean="0">
                          <a:latin typeface="Garamond"/>
                          <a:ea typeface="Garamond"/>
                          <a:cs typeface="Garamond"/>
                        </a:rPr>
                        <a:t>Town</a:t>
                      </a:r>
                      <a:r>
                        <a:rPr lang="en-US" sz="1600" b="0" baseline="0" dirty="0" smtClean="0">
                          <a:latin typeface="Garamond"/>
                          <a:ea typeface="Garamond"/>
                          <a:cs typeface="Garamond"/>
                        </a:rPr>
                        <a:t> Hall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City</a:t>
                      </a:r>
                      <a:endParaRPr lang="en-US" sz="1600" b="0" dirty="0">
                        <a:latin typeface="Garamond"/>
                        <a:ea typeface="Garamond"/>
                        <a:cs typeface="Garamond"/>
                      </a:endParaRPr>
                    </a:p>
                  </a:txBody>
                  <a:tcPr/>
                </a:tc>
              </a:tr>
              <a:tr h="533652">
                <a:tc>
                  <a:txBody>
                    <a:bodyPr/>
                    <a:lstStyle/>
                    <a:p>
                      <a:r>
                        <a:rPr lang="en-US" sz="1600" b="0" dirty="0" smtClean="0">
                          <a:latin typeface="Garamond"/>
                          <a:ea typeface="Garamond"/>
                          <a:cs typeface="Garamond"/>
                        </a:rPr>
                        <a:t>Parramatta</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West</a:t>
                      </a:r>
                      <a:endParaRPr lang="en-US" sz="1600" b="0" dirty="0">
                        <a:latin typeface="Garamond"/>
                        <a:ea typeface="Garamond"/>
                        <a:cs typeface="Garamond"/>
                      </a:endParaRPr>
                    </a:p>
                  </a:txBody>
                  <a:tcPr/>
                </a:tc>
              </a:tr>
              <a:tr h="522978">
                <a:tc>
                  <a:txBody>
                    <a:bodyPr/>
                    <a:lstStyle/>
                    <a:p>
                      <a:r>
                        <a:rPr lang="en-US" sz="1600" b="0" dirty="0" err="1" smtClean="0">
                          <a:latin typeface="Garamond"/>
                          <a:ea typeface="Garamond"/>
                          <a:cs typeface="Garamond"/>
                        </a:rPr>
                        <a:t>Chatswood</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2014</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Northern</a:t>
                      </a:r>
                      <a:endParaRPr lang="en-US" sz="1600" b="0" dirty="0">
                        <a:latin typeface="Garamond"/>
                        <a:ea typeface="Garamond"/>
                        <a:cs typeface="Garamond"/>
                      </a:endParaRPr>
                    </a:p>
                  </a:txBody>
                  <a:tcPr/>
                </a:tc>
              </a:tr>
              <a:tr h="490959">
                <a:tc>
                  <a:txBody>
                    <a:bodyPr/>
                    <a:lstStyle/>
                    <a:p>
                      <a:r>
                        <a:rPr lang="en-US" sz="1600" b="0" dirty="0" smtClean="0">
                          <a:latin typeface="Garamond"/>
                          <a:ea typeface="Garamond"/>
                          <a:cs typeface="Garamond"/>
                        </a:rPr>
                        <a:t>St </a:t>
                      </a:r>
                      <a:r>
                        <a:rPr lang="en-US" sz="1600" b="0" dirty="0" err="1" smtClean="0">
                          <a:latin typeface="Garamond"/>
                          <a:ea typeface="Garamond"/>
                          <a:cs typeface="Garamond"/>
                        </a:rPr>
                        <a:t>Leonards</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Northern</a:t>
                      </a:r>
                      <a:endParaRPr lang="en-US" sz="1600" b="0" dirty="0">
                        <a:latin typeface="Garamond"/>
                        <a:ea typeface="Garamond"/>
                        <a:cs typeface="Garamond"/>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5476574"/>
              </p:ext>
            </p:extLst>
          </p:nvPr>
        </p:nvGraphicFramePr>
        <p:xfrm>
          <a:off x="4172631" y="1432136"/>
          <a:ext cx="4524798" cy="2975824"/>
        </p:xfrm>
        <a:graphic>
          <a:graphicData uri="http://schemas.openxmlformats.org/drawingml/2006/table">
            <a:tbl>
              <a:tblPr firstRow="1" bandRow="1">
                <a:tableStyleId>{5940675A-B579-460E-94D1-54222C63F5DA}</a:tableStyleId>
              </a:tblPr>
              <a:tblGrid>
                <a:gridCol w="1205901"/>
                <a:gridCol w="704332"/>
                <a:gridCol w="650973"/>
                <a:gridCol w="747018"/>
                <a:gridCol w="1216574"/>
              </a:tblGrid>
              <a:tr h="478336">
                <a:tc>
                  <a:txBody>
                    <a:bodyPr/>
                    <a:lstStyle/>
                    <a:p>
                      <a:r>
                        <a:rPr lang="en-US" sz="1600" b="1" dirty="0" smtClean="0">
                          <a:latin typeface="Garamond"/>
                          <a:ea typeface="Garamond"/>
                          <a:cs typeface="Garamond"/>
                        </a:rPr>
                        <a:t>Station</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Year</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City</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West</a:t>
                      </a:r>
                      <a:endParaRPr lang="en-US" sz="1600" b="1" dirty="0">
                        <a:latin typeface="Garamond"/>
                        <a:ea typeface="Garamond"/>
                        <a:cs typeface="Garamond"/>
                      </a:endParaRPr>
                    </a:p>
                  </a:txBody>
                  <a:tcPr/>
                </a:tc>
                <a:tc>
                  <a:txBody>
                    <a:bodyPr/>
                    <a:lstStyle/>
                    <a:p>
                      <a:r>
                        <a:rPr lang="en-US" sz="1600" b="1" dirty="0" smtClean="0">
                          <a:latin typeface="Garamond"/>
                          <a:ea typeface="Garamond"/>
                          <a:cs typeface="Garamond"/>
                        </a:rPr>
                        <a:t>Northern</a:t>
                      </a:r>
                      <a:endParaRPr lang="en-US" sz="1600" b="1" dirty="0">
                        <a:latin typeface="Garamond"/>
                        <a:ea typeface="Garamond"/>
                        <a:cs typeface="Garamond"/>
                      </a:endParaRPr>
                    </a:p>
                  </a:txBody>
                  <a:tcPr/>
                </a:tc>
              </a:tr>
              <a:tr h="469613">
                <a:tc>
                  <a:txBody>
                    <a:bodyPr/>
                    <a:lstStyle/>
                    <a:p>
                      <a:r>
                        <a:rPr lang="en-US" sz="1600" b="0" dirty="0" smtClean="0">
                          <a:latin typeface="Garamond"/>
                          <a:ea typeface="Garamond"/>
                          <a:cs typeface="Garamond"/>
                        </a:rPr>
                        <a:t>Central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r>
              <a:tr h="480286">
                <a:tc>
                  <a:txBody>
                    <a:bodyPr/>
                    <a:lstStyle/>
                    <a:p>
                      <a:r>
                        <a:rPr lang="en-US" sz="1600" b="0" dirty="0" smtClean="0">
                          <a:latin typeface="Garamond"/>
                          <a:ea typeface="Garamond"/>
                          <a:cs typeface="Garamond"/>
                        </a:rPr>
                        <a:t>Town</a:t>
                      </a:r>
                      <a:r>
                        <a:rPr lang="en-US" sz="1600" b="0" baseline="0" dirty="0" smtClean="0">
                          <a:latin typeface="Garamond"/>
                          <a:ea typeface="Garamond"/>
                          <a:cs typeface="Garamond"/>
                        </a:rPr>
                        <a:t> Hall</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r>
              <a:tr h="533652">
                <a:tc>
                  <a:txBody>
                    <a:bodyPr/>
                    <a:lstStyle/>
                    <a:p>
                      <a:r>
                        <a:rPr lang="en-US" sz="1600" b="0" dirty="0" smtClean="0">
                          <a:latin typeface="Garamond"/>
                          <a:ea typeface="Garamond"/>
                          <a:cs typeface="Garamond"/>
                        </a:rPr>
                        <a:t>Parramatta</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2015</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r>
              <a:tr h="522978">
                <a:tc>
                  <a:txBody>
                    <a:bodyPr/>
                    <a:lstStyle/>
                    <a:p>
                      <a:r>
                        <a:rPr lang="en-US" sz="1600" b="0" dirty="0" err="1" smtClean="0">
                          <a:latin typeface="Garamond"/>
                          <a:ea typeface="Garamond"/>
                          <a:cs typeface="Garamond"/>
                        </a:rPr>
                        <a:t>Chatswood</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2014</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r>
              <a:tr h="490959">
                <a:tc>
                  <a:txBody>
                    <a:bodyPr/>
                    <a:lstStyle/>
                    <a:p>
                      <a:r>
                        <a:rPr lang="en-US" sz="1600" b="0" dirty="0" smtClean="0">
                          <a:latin typeface="Garamond"/>
                          <a:ea typeface="Garamond"/>
                          <a:cs typeface="Garamond"/>
                        </a:rPr>
                        <a:t>St </a:t>
                      </a:r>
                      <a:r>
                        <a:rPr lang="en-US" sz="1600" b="0" dirty="0" err="1" smtClean="0">
                          <a:latin typeface="Garamond"/>
                          <a:ea typeface="Garamond"/>
                          <a:cs typeface="Garamond"/>
                        </a:rPr>
                        <a:t>Leonards</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2012</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0</a:t>
                      </a:r>
                      <a:endParaRPr lang="en-US" sz="1600" b="0" dirty="0">
                        <a:latin typeface="Garamond"/>
                        <a:ea typeface="Garamond"/>
                        <a:cs typeface="Garamond"/>
                      </a:endParaRPr>
                    </a:p>
                  </a:txBody>
                  <a:tcPr/>
                </a:tc>
                <a:tc>
                  <a:txBody>
                    <a:bodyPr/>
                    <a:lstStyle/>
                    <a:p>
                      <a:r>
                        <a:rPr lang="en-US" sz="1600" b="0" dirty="0" smtClean="0">
                          <a:latin typeface="Garamond"/>
                          <a:ea typeface="Garamond"/>
                          <a:cs typeface="Garamond"/>
                        </a:rPr>
                        <a:t>1</a:t>
                      </a:r>
                      <a:endParaRPr lang="en-US" sz="1600" b="0" dirty="0">
                        <a:latin typeface="Garamond"/>
                        <a:ea typeface="Garamond"/>
                        <a:cs typeface="Garamond"/>
                      </a:endParaRPr>
                    </a:p>
                  </a:txBody>
                  <a:tcPr/>
                </a:tc>
              </a:tr>
            </a:tbl>
          </a:graphicData>
        </a:graphic>
      </p:graphicFrame>
      <p:sp>
        <p:nvSpPr>
          <p:cNvPr id="9" name="Curved Up Arrow 8"/>
          <p:cNvSpPr/>
          <p:nvPr/>
        </p:nvSpPr>
        <p:spPr>
          <a:xfrm>
            <a:off x="2582549" y="4588602"/>
            <a:ext cx="3948526" cy="456535"/>
          </a:xfrm>
          <a:prstGeom prst="curvedUpArrow">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Garamond"/>
              <a:ea typeface="Garamond"/>
              <a:cs typeface="Garamond"/>
              <a:sym typeface="Helvetica"/>
            </a:endParaRPr>
          </a:p>
        </p:txBody>
      </p:sp>
    </p:spTree>
    <p:extLst>
      <p:ext uri="{BB962C8B-B14F-4D97-AF65-F5344CB8AC3E}">
        <p14:creationId xmlns:p14="http://schemas.microsoft.com/office/powerpoint/2010/main" val="3025378038"/>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asted-image.png"/>
          <p:cNvPicPr>
            <a:picLocks noChangeAspect="1"/>
          </p:cNvPicPr>
          <p:nvPr/>
        </p:nvPicPr>
        <p:blipFill>
          <a:blip r:embed="rId2">
            <a:extLst/>
          </a:blip>
          <a:stretch>
            <a:fillRect/>
          </a:stretch>
        </p:blipFill>
        <p:spPr>
          <a:xfrm>
            <a:off x="-1312355" y="-1"/>
            <a:ext cx="11987785" cy="5257801"/>
          </a:xfrm>
          <a:prstGeom prst="rect">
            <a:avLst/>
          </a:prstGeom>
          <a:ln w="25400"/>
        </p:spPr>
      </p:pic>
      <p:sp>
        <p:nvSpPr>
          <p:cNvPr id="436" name="Shape 43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7" name="Shape 43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38" name="Shape 438"/>
          <p:cNvSpPr>
            <a:spLocks noGrp="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9" name="Shape 439"/>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2" name="Shape 4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3" name="Shape 4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OTHER USES</a:t>
            </a:r>
          </a:p>
        </p:txBody>
      </p:sp>
      <p:sp>
        <p:nvSpPr>
          <p:cNvPr id="454" name="Shape 45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7" name="Shape 4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8" name="Shape 4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59" name="Shape 4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0" name="Shape 46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461" name="Shape 461"/>
          <p:cNvSpPr>
            <a:spLocks noGrp="1"/>
          </p:cNvSpPr>
          <p:nvPr>
            <p:ph type="title"/>
          </p:nvPr>
        </p:nvSpPr>
        <p:spPr>
          <a:prstGeom prst="rect">
            <a:avLst/>
          </a:prstGeom>
        </p:spPr>
        <p:txBody>
          <a:bodyPr/>
          <a:lstStyle/>
          <a:p>
            <a:r>
              <a:t>RANDOM FOREST FOR CLUSTERING</a:t>
            </a:r>
          </a:p>
        </p:txBody>
      </p:sp>
      <p:sp>
        <p:nvSpPr>
          <p:cNvPr id="462" name="Shape 462"/>
          <p:cNvSpPr>
            <a:spLocks noGrp="1"/>
          </p:cNvSpPr>
          <p:nvPr>
            <p:ph type="body" idx="1"/>
          </p:nvPr>
        </p:nvSpPr>
        <p:spPr>
          <a:prstGeom prst="rect">
            <a:avLst/>
          </a:prstGeom>
        </p:spPr>
        <p:txBody>
          <a:bodyPr/>
          <a:lstStyle/>
          <a:p>
            <a:pPr>
              <a:spcBef>
                <a:spcPts val="1200"/>
              </a:spcBef>
            </a:pPr>
            <a:r>
              <a:t>The idea is to create Synthetic data (fake data that is based on the original data set)</a:t>
            </a:r>
          </a:p>
          <a:p>
            <a:pPr>
              <a:spcBef>
                <a:spcPts val="1200"/>
              </a:spcBef>
            </a:pPr>
            <a:r>
              <a:t>Then combine this fake data with your original data set</a:t>
            </a:r>
          </a:p>
          <a:p>
            <a:pPr>
              <a:spcBef>
                <a:spcPts val="1200"/>
              </a:spcBef>
            </a:pPr>
            <a:r>
              <a:t>Assign a ‘Synthetic_data’ with 1 for the synthetic data and 0 for real data</a:t>
            </a:r>
          </a:p>
          <a:p>
            <a:pPr>
              <a:spcBef>
                <a:spcPts val="1200"/>
              </a:spcBef>
            </a:pPr>
            <a:r>
              <a:t>Run the Random Forest model trying to predict ‘Synthetic_data’</a:t>
            </a:r>
          </a:p>
          <a:p>
            <a:pPr>
              <a:spcBef>
                <a:spcPts val="1200"/>
              </a:spcBef>
            </a:pPr>
            <a:r>
              <a:t>You will have a ‘distance metric’ or ‘proximity’ which is basically how many times the samples occur in the same terminal nodes.</a:t>
            </a:r>
          </a:p>
        </p:txBody>
      </p:sp>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5" name="Shape 4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6" name="Shape 4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7" name="Shape 4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68" name="Shape 46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469" name="Shape 469"/>
          <p:cNvSpPr>
            <a:spLocks noGrp="1"/>
          </p:cNvSpPr>
          <p:nvPr>
            <p:ph type="title"/>
          </p:nvPr>
        </p:nvSpPr>
        <p:spPr>
          <a:prstGeom prst="rect">
            <a:avLst/>
          </a:prstGeom>
        </p:spPr>
        <p:txBody>
          <a:bodyPr/>
          <a:lstStyle/>
          <a:p>
            <a:r>
              <a:t>ISOLATION FOREST FOR OUTLIER DETECTION</a:t>
            </a:r>
          </a:p>
        </p:txBody>
      </p:sp>
      <p:sp>
        <p:nvSpPr>
          <p:cNvPr id="470" name="Shape 470"/>
          <p:cNvSpPr>
            <a:spLocks noGrp="1"/>
          </p:cNvSpPr>
          <p:nvPr>
            <p:ph type="body" idx="1"/>
          </p:nvPr>
        </p:nvSpPr>
        <p:spPr>
          <a:prstGeom prst="rect">
            <a:avLst/>
          </a:prstGeom>
        </p:spPr>
        <p:txBody>
          <a:bodyPr/>
          <a:lstStyle/>
          <a:p>
            <a:pPr>
              <a:spcBef>
                <a:spcPts val="1200"/>
              </a:spcBef>
            </a:pPr>
            <a:endParaRPr/>
          </a:p>
        </p:txBody>
      </p:sp>
      <p:pic>
        <p:nvPicPr>
          <p:cNvPr id="471" name="pasted-image.png"/>
          <p:cNvPicPr>
            <a:picLocks noChangeAspect="1"/>
          </p:cNvPicPr>
          <p:nvPr/>
        </p:nvPicPr>
        <p:blipFill>
          <a:blip r:embed="rId2">
            <a:extLst/>
          </a:blip>
          <a:stretch>
            <a:fillRect/>
          </a:stretch>
        </p:blipFill>
        <p:spPr>
          <a:xfrm>
            <a:off x="5176013" y="0"/>
            <a:ext cx="3913249" cy="5257800"/>
          </a:xfrm>
          <a:prstGeom prst="rect">
            <a:avLst/>
          </a:prstGeom>
          <a:ln w="25400"/>
        </p:spPr>
      </p:pic>
      <p:pic>
        <p:nvPicPr>
          <p:cNvPr id="472" name="pasted-image.png"/>
          <p:cNvPicPr>
            <a:picLocks noChangeAspect="1"/>
          </p:cNvPicPr>
          <p:nvPr/>
        </p:nvPicPr>
        <p:blipFill>
          <a:blip r:embed="rId3">
            <a:extLst/>
          </a:blip>
          <a:stretch>
            <a:fillRect/>
          </a:stretch>
        </p:blipFill>
        <p:spPr>
          <a:xfrm>
            <a:off x="379839" y="2377986"/>
            <a:ext cx="4765249" cy="1241602"/>
          </a:xfrm>
          <a:prstGeom prst="rect">
            <a:avLst/>
          </a:prstGeom>
          <a:ln w="25400"/>
        </p:spPr>
      </p:pic>
    </p:spTree>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89" name="Shape 48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490" name="Shape 49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dirty="0"/>
              <a:t>DISCUSSION TIME</a:t>
            </a:r>
          </a:p>
          <a:p>
            <a:pPr marL="27728" marR="27728">
              <a:lnSpc>
                <a:spcPct val="120000"/>
              </a:lnSpc>
              <a:defRPr sz="1800"/>
            </a:pPr>
            <a:endParaRPr dirty="0"/>
          </a:p>
        </p:txBody>
      </p:sp>
      <p:sp>
        <p:nvSpPr>
          <p:cNvPr id="491" name="Shape 491"/>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rPr dirty="0"/>
              <a:t>DATA SCIENCE </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We’ve done this before for simple cases</a:t>
            </a:r>
            <a:endParaRPr lang="en-US" dirty="0"/>
          </a:p>
        </p:txBody>
      </p:sp>
      <p:sp>
        <p:nvSpPr>
          <p:cNvPr id="3" name="Text Placeholder 2"/>
          <p:cNvSpPr>
            <a:spLocks noGrp="1"/>
          </p:cNvSpPr>
          <p:nvPr>
            <p:ph type="body" idx="1"/>
          </p:nvPr>
        </p:nvSpPr>
        <p:spPr/>
        <p:txBody>
          <a:bodyPr/>
          <a:lstStyle/>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p>
          <a:p>
            <a:pPr marL="40639" indent="0">
              <a:buNone/>
            </a:pPr>
            <a:r>
              <a:rPr lang="en-US" sz="1600" b="0" dirty="0">
                <a:latin typeface="Courier New"/>
                <a:cs typeface="Courier New"/>
              </a:rPr>
              <a:t> </a:t>
            </a:r>
            <a:r>
              <a:rPr lang="en-US" sz="1600" b="0" dirty="0" smtClean="0">
                <a:latin typeface="Courier New"/>
                <a:cs typeface="Courier New"/>
              </a:rPr>
              <a:t>                [0 if x == ’</a:t>
            </a:r>
            <a:r>
              <a:rPr lang="en-US" sz="1600" b="0" dirty="0">
                <a:latin typeface="Courier New"/>
                <a:cs typeface="Courier New"/>
              </a:rPr>
              <a:t>m</a:t>
            </a:r>
            <a:r>
              <a:rPr lang="en-US" sz="1600" b="0" dirty="0" smtClean="0">
                <a:latin typeface="Courier New"/>
                <a:cs typeface="Courier New"/>
              </a:rPr>
              <a:t>ale’ else 1 for x in Titanic[</a:t>
            </a:r>
            <a:r>
              <a:rPr lang="en-US" sz="1600" b="0" dirty="0">
                <a:latin typeface="Courier New"/>
                <a:cs typeface="Courier New"/>
              </a:rPr>
              <a:t>’</a:t>
            </a:r>
            <a:r>
              <a:rPr lang="en-US" sz="1600" b="0" dirty="0" smtClean="0">
                <a:latin typeface="Courier New"/>
                <a:cs typeface="Courier New"/>
              </a:rPr>
              <a:t>Sex’] ]</a:t>
            </a:r>
          </a:p>
          <a:p>
            <a:pPr marL="40639" indent="0">
              <a:buNone/>
            </a:pPr>
            <a:endParaRPr lang="en-US" sz="1600" b="0" dirty="0">
              <a:latin typeface="Courier New"/>
              <a:cs typeface="Courier New"/>
            </a:endParaRPr>
          </a:p>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r>
              <a:rPr lang="en-US" sz="1600" b="0" dirty="0" err="1" smtClean="0">
                <a:latin typeface="Courier New"/>
                <a:cs typeface="Courier New"/>
              </a:rPr>
              <a:t>numpy.where</a:t>
            </a: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Sex’] == ’</a:t>
            </a:r>
            <a:r>
              <a:rPr lang="en-US" sz="1600" b="0" dirty="0">
                <a:latin typeface="Courier New"/>
                <a:cs typeface="Courier New"/>
              </a:rPr>
              <a:t>m</a:t>
            </a:r>
            <a:r>
              <a:rPr lang="en-US" sz="1600" b="0" dirty="0" smtClean="0">
                <a:latin typeface="Courier New"/>
                <a:cs typeface="Courier New"/>
              </a:rPr>
              <a:t>ale’,0,1]</a:t>
            </a:r>
            <a:endParaRPr lang="en-US" sz="1600" b="0" dirty="0">
              <a:latin typeface="Courier New"/>
              <a:cs typeface="Courier New"/>
            </a:endParaRPr>
          </a:p>
        </p:txBody>
      </p:sp>
    </p:spTree>
    <p:extLst>
      <p:ext uri="{BB962C8B-B14F-4D97-AF65-F5344CB8AC3E}">
        <p14:creationId xmlns:p14="http://schemas.microsoft.com/office/powerpoint/2010/main" val="2678734283"/>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a:t>s</a:t>
            </a:r>
            <a:r>
              <a:rPr lang="en-US" dirty="0" err="1" smtClean="0"/>
              <a:t>klearn.preprocessing</a:t>
            </a:r>
            <a:r>
              <a:rPr lang="en-US" dirty="0" smtClean="0"/>
              <a:t> does simple cases automatically</a:t>
            </a:r>
            <a:endParaRPr lang="en-US" dirty="0"/>
          </a:p>
        </p:txBody>
      </p:sp>
      <p:sp>
        <p:nvSpPr>
          <p:cNvPr id="3" name="Text Placeholder 2"/>
          <p:cNvSpPr>
            <a:spLocks noGrp="1"/>
          </p:cNvSpPr>
          <p:nvPr>
            <p:ph type="body" idx="1"/>
          </p:nvPr>
        </p:nvSpPr>
        <p:spPr>
          <a:xfrm>
            <a:off x="468153" y="983297"/>
            <a:ext cx="8426769" cy="4030980"/>
          </a:xfrm>
        </p:spPr>
        <p:txBody>
          <a:bodyPr/>
          <a:lstStyle/>
          <a:p>
            <a:pPr marL="40639" indent="0">
              <a:buNone/>
            </a:pPr>
            <a:r>
              <a:rPr lang="en-US" sz="1600" b="0" dirty="0">
                <a:latin typeface="Courier New"/>
                <a:cs typeface="Courier New"/>
              </a:rPr>
              <a:t>i</a:t>
            </a:r>
            <a:r>
              <a:rPr lang="en-US" sz="1600" b="0" dirty="0" smtClean="0">
                <a:latin typeface="Courier New"/>
                <a:cs typeface="Courier New"/>
              </a:rPr>
              <a:t>mport </a:t>
            </a:r>
            <a:r>
              <a:rPr lang="en-US" sz="1600" b="0" dirty="0" err="1" smtClean="0">
                <a:latin typeface="Courier New"/>
                <a:cs typeface="Courier New"/>
              </a:rPr>
              <a:t>sklearn.preprocessing</a:t>
            </a:r>
            <a:endParaRPr lang="en-US" sz="1600" b="0" dirty="0" smtClean="0">
              <a:latin typeface="Courier New"/>
              <a:cs typeface="Courier New"/>
            </a:endParaRPr>
          </a:p>
          <a:p>
            <a:pPr marL="40639" indent="0">
              <a:buNone/>
            </a:pPr>
            <a:r>
              <a:rPr lang="en-US" sz="1600" b="0" dirty="0" err="1" smtClean="0">
                <a:latin typeface="Courier New"/>
                <a:cs typeface="Courier New"/>
              </a:rPr>
              <a:t>Label_enc</a:t>
            </a:r>
            <a:r>
              <a:rPr lang="en-US" sz="1600" b="0" dirty="0" smtClean="0">
                <a:latin typeface="Courier New"/>
                <a:cs typeface="Courier New"/>
              </a:rPr>
              <a:t> = </a:t>
            </a:r>
            <a:r>
              <a:rPr lang="en-US" sz="1600" b="0" dirty="0" err="1" smtClean="0">
                <a:latin typeface="Courier New"/>
                <a:cs typeface="Courier New"/>
              </a:rPr>
              <a:t>sklearn.preprocessing.</a:t>
            </a:r>
            <a:r>
              <a:rPr lang="en-US" sz="1600" dirty="0" err="1" smtClean="0">
                <a:latin typeface="Courier New"/>
                <a:cs typeface="Courier New"/>
              </a:rPr>
              <a:t>LabelEncoder</a:t>
            </a:r>
            <a:r>
              <a:rPr lang="en-US" sz="1600" b="0" dirty="0" smtClean="0">
                <a:latin typeface="Courier New"/>
                <a:cs typeface="Courier New"/>
              </a:rPr>
              <a:t>()</a:t>
            </a:r>
          </a:p>
          <a:p>
            <a:pPr marL="40639" indent="0">
              <a:buNone/>
            </a:pP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Gender’] = </a:t>
            </a:r>
            <a:r>
              <a:rPr lang="en-US" sz="1600" b="0" dirty="0" err="1" smtClean="0">
                <a:latin typeface="Courier New"/>
                <a:cs typeface="Courier New"/>
              </a:rPr>
              <a:t>Label_enc.</a:t>
            </a:r>
            <a:r>
              <a:rPr lang="en-US" sz="1600" dirty="0" err="1" smtClean="0">
                <a:latin typeface="Courier New"/>
                <a:cs typeface="Courier New"/>
              </a:rPr>
              <a:t>fit_transform</a:t>
            </a:r>
            <a:r>
              <a:rPr lang="en-US" sz="1600" b="0" dirty="0" smtClean="0">
                <a:latin typeface="Courier New"/>
                <a:cs typeface="Courier New"/>
              </a:rPr>
              <a:t>(Titanic[</a:t>
            </a:r>
            <a:r>
              <a:rPr lang="en-US" sz="1600" b="0" dirty="0">
                <a:latin typeface="Courier New"/>
                <a:cs typeface="Courier New"/>
              </a:rPr>
              <a:t>’</a:t>
            </a:r>
            <a:r>
              <a:rPr lang="en-US" sz="1600" b="0" dirty="0" smtClean="0">
                <a:latin typeface="Courier New"/>
                <a:cs typeface="Courier New"/>
              </a:rPr>
              <a:t>Sex’])</a:t>
            </a: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Label_enc.classes</a:t>
            </a:r>
            <a:r>
              <a:rPr lang="en-US" sz="1600" b="0" dirty="0" smtClean="0">
                <a:latin typeface="Courier New"/>
                <a:cs typeface="Courier New"/>
              </a:rPr>
              <a:t>_</a:t>
            </a: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Label_enc.inverse_transform</a:t>
            </a:r>
            <a:r>
              <a:rPr lang="en-US" sz="1600" b="0" dirty="0" smtClean="0">
                <a:latin typeface="Courier New"/>
                <a:cs typeface="Courier New"/>
              </a:rPr>
              <a:t>([0, 1])</a:t>
            </a:r>
          </a:p>
        </p:txBody>
      </p:sp>
    </p:spTree>
    <p:extLst>
      <p:ext uri="{BB962C8B-B14F-4D97-AF65-F5344CB8AC3E}">
        <p14:creationId xmlns:p14="http://schemas.microsoft.com/office/powerpoint/2010/main" val="3314918042"/>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Set + for loop for more complicated cases</a:t>
            </a:r>
            <a:endParaRPr lang="en-US" dirty="0"/>
          </a:p>
        </p:txBody>
      </p:sp>
      <p:sp>
        <p:nvSpPr>
          <p:cNvPr id="3" name="Text Placeholder 2"/>
          <p:cNvSpPr>
            <a:spLocks noGrp="1"/>
          </p:cNvSpPr>
          <p:nvPr>
            <p:ph type="body" idx="1"/>
          </p:nvPr>
        </p:nvSpPr>
        <p:spPr/>
        <p:txBody>
          <a:bodyPr/>
          <a:lstStyle/>
          <a:p>
            <a:pPr marL="40639" indent="0">
              <a:buNone/>
            </a:pPr>
            <a:r>
              <a:rPr lang="en-US" b="0" dirty="0" smtClean="0">
                <a:latin typeface="Courier New"/>
                <a:cs typeface="Courier New"/>
              </a:rPr>
              <a:t>Trains = </a:t>
            </a:r>
            <a:r>
              <a:rPr lang="en-US" b="0" dirty="0" err="1" smtClean="0">
                <a:latin typeface="Courier New"/>
                <a:cs typeface="Courier New"/>
              </a:rPr>
              <a:t>pandas.read_csv</a:t>
            </a:r>
            <a:r>
              <a:rPr lang="en-US" b="0" dirty="0" smtClean="0">
                <a:latin typeface="Courier New"/>
                <a:cs typeface="Courier New"/>
              </a:rPr>
              <a:t>(‘data/</a:t>
            </a:r>
            <a:r>
              <a:rPr lang="en-US" b="0" dirty="0" err="1" smtClean="0">
                <a:latin typeface="Courier New"/>
                <a:cs typeface="Courier New"/>
              </a:rPr>
              <a:t>sydtrains.csv</a:t>
            </a:r>
            <a:r>
              <a:rPr lang="en-US" b="0" dirty="0" smtClean="0">
                <a:latin typeface="Courier New"/>
                <a:cs typeface="Courier New"/>
              </a:rPr>
              <a:t>’, …)</a:t>
            </a:r>
          </a:p>
          <a:p>
            <a:pPr marL="40639" indent="0">
              <a:buNone/>
            </a:pPr>
            <a:r>
              <a:rPr lang="en-US" b="0" dirty="0" err="1" smtClean="0">
                <a:latin typeface="Courier New"/>
                <a:cs typeface="Courier New"/>
              </a:rPr>
              <a:t>All_Lines</a:t>
            </a:r>
            <a:r>
              <a:rPr lang="en-US" b="0" dirty="0" smtClean="0">
                <a:latin typeface="Courier New"/>
                <a:cs typeface="Courier New"/>
              </a:rPr>
              <a:t> = </a:t>
            </a:r>
            <a:r>
              <a:rPr lang="en-US" dirty="0" smtClean="0">
                <a:latin typeface="Courier New"/>
                <a:cs typeface="Courier New"/>
              </a:rPr>
              <a:t>set</a:t>
            </a:r>
            <a:r>
              <a:rPr lang="en-US" b="0" dirty="0" smtClean="0">
                <a:latin typeface="Courier New"/>
                <a:cs typeface="Courier New"/>
              </a:rPr>
              <a:t>(</a:t>
            </a:r>
            <a:r>
              <a:rPr lang="en-US" b="0" dirty="0" err="1">
                <a:latin typeface="Courier New"/>
                <a:cs typeface="Courier New"/>
              </a:rPr>
              <a:t>T</a:t>
            </a:r>
            <a:r>
              <a:rPr lang="en-US" b="0" dirty="0" err="1" smtClean="0">
                <a:latin typeface="Courier New"/>
                <a:cs typeface="Courier New"/>
              </a:rPr>
              <a:t>rains.LINE</a:t>
            </a:r>
            <a:r>
              <a:rPr lang="en-US" b="0" dirty="0" smtClean="0">
                <a:latin typeface="Courier New"/>
                <a:cs typeface="Courier New"/>
              </a:rPr>
              <a:t>)</a:t>
            </a:r>
          </a:p>
          <a:p>
            <a:pPr marL="40639" indent="0">
              <a:buNone/>
            </a:pPr>
            <a:r>
              <a:rPr lang="en-US" b="0" dirty="0">
                <a:latin typeface="Courier New"/>
                <a:cs typeface="Courier New"/>
              </a:rPr>
              <a:t>f</a:t>
            </a:r>
            <a:r>
              <a:rPr lang="en-US" b="0" dirty="0" smtClean="0">
                <a:latin typeface="Courier New"/>
                <a:cs typeface="Courier New"/>
              </a:rPr>
              <a:t>or </a:t>
            </a:r>
            <a:r>
              <a:rPr lang="en-US" dirty="0" smtClean="0">
                <a:latin typeface="Courier New"/>
                <a:cs typeface="Courier New"/>
              </a:rPr>
              <a:t>line</a:t>
            </a:r>
            <a:r>
              <a:rPr lang="en-US" b="0" dirty="0" smtClean="0">
                <a:latin typeface="Courier New"/>
                <a:cs typeface="Courier New"/>
              </a:rPr>
              <a:t> in </a:t>
            </a:r>
            <a:r>
              <a:rPr lang="en-US" b="0" dirty="0" err="1" smtClean="0">
                <a:latin typeface="Courier New"/>
                <a:cs typeface="Courier New"/>
              </a:rPr>
              <a:t>All_Lines</a:t>
            </a:r>
            <a:r>
              <a:rPr lang="en-US" b="0" dirty="0" smtClean="0">
                <a:latin typeface="Courier New"/>
                <a:cs typeface="Courier New"/>
              </a:rPr>
              <a:t>:</a:t>
            </a:r>
          </a:p>
          <a:p>
            <a:pPr marL="40639" indent="0">
              <a:buNone/>
            </a:pPr>
            <a:r>
              <a:rPr lang="en-US" b="0" dirty="0" smtClean="0">
                <a:latin typeface="Courier New"/>
                <a:cs typeface="Courier New"/>
              </a:rPr>
              <a:t>  Trains[</a:t>
            </a:r>
            <a:r>
              <a:rPr lang="en-US" dirty="0" smtClean="0">
                <a:latin typeface="Courier New"/>
                <a:cs typeface="Courier New"/>
              </a:rPr>
              <a:t>line</a:t>
            </a:r>
            <a:r>
              <a:rPr lang="en-US" b="0" dirty="0" smtClean="0">
                <a:latin typeface="Courier New"/>
                <a:cs typeface="Courier New"/>
              </a:rPr>
              <a:t>] = </a:t>
            </a:r>
            <a:r>
              <a:rPr lang="en-US" b="0" dirty="0" err="1" smtClean="0">
                <a:latin typeface="Courier New"/>
                <a:cs typeface="Courier New"/>
              </a:rPr>
              <a:t>numpy.where</a:t>
            </a:r>
            <a:r>
              <a:rPr lang="en-US" b="0" dirty="0" smtClean="0">
                <a:latin typeface="Courier New"/>
                <a:cs typeface="Courier New"/>
              </a:rPr>
              <a:t>(</a:t>
            </a:r>
            <a:r>
              <a:rPr lang="en-US" b="0" dirty="0" err="1" smtClean="0">
                <a:latin typeface="Courier New"/>
                <a:cs typeface="Courier New"/>
              </a:rPr>
              <a:t>Trains.LINE</a:t>
            </a:r>
            <a:r>
              <a:rPr lang="en-US" b="0" dirty="0" smtClean="0">
                <a:latin typeface="Courier New"/>
                <a:cs typeface="Courier New"/>
              </a:rPr>
              <a:t> == </a:t>
            </a:r>
            <a:r>
              <a:rPr lang="en-US" dirty="0" smtClean="0">
                <a:latin typeface="Courier New"/>
                <a:cs typeface="Courier New"/>
              </a:rPr>
              <a:t>line</a:t>
            </a:r>
            <a:r>
              <a:rPr lang="en-US" b="0" dirty="0" smtClean="0">
                <a:latin typeface="Courier New"/>
                <a:cs typeface="Courier New"/>
              </a:rPr>
              <a:t>,1,0)</a:t>
            </a:r>
            <a:endParaRPr lang="en-US" b="0" dirty="0">
              <a:latin typeface="Courier New"/>
              <a:cs typeface="Courier New"/>
            </a:endParaRPr>
          </a:p>
        </p:txBody>
      </p:sp>
    </p:spTree>
    <p:extLst>
      <p:ext uri="{BB962C8B-B14F-4D97-AF65-F5344CB8AC3E}">
        <p14:creationId xmlns:p14="http://schemas.microsoft.com/office/powerpoint/2010/main" val="3726411329"/>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OneHotEncoder</a:t>
            </a:r>
            <a:r>
              <a:rPr lang="en-US" dirty="0" smtClean="0"/>
              <a:t> can do this semi-automatically</a:t>
            </a:r>
            <a:endParaRPr lang="en-US" dirty="0"/>
          </a:p>
        </p:txBody>
      </p:sp>
      <p:sp>
        <p:nvSpPr>
          <p:cNvPr id="3" name="Text Placeholder 2"/>
          <p:cNvSpPr>
            <a:spLocks noGrp="1"/>
          </p:cNvSpPr>
          <p:nvPr>
            <p:ph type="body" idx="1"/>
          </p:nvPr>
        </p:nvSpPr>
        <p:spPr/>
        <p:txBody>
          <a:bodyPr/>
          <a:lstStyle/>
          <a:p>
            <a:pPr marL="40639" indent="0">
              <a:buNone/>
            </a:pPr>
            <a:r>
              <a:rPr lang="en-US" sz="1800" b="0" dirty="0" err="1" smtClean="0">
                <a:latin typeface="Courier New"/>
                <a:cs typeface="Courier New"/>
              </a:rPr>
              <a:t>Used_Vehicles</a:t>
            </a:r>
            <a:r>
              <a:rPr lang="en-US" sz="1800" b="0" dirty="0" smtClean="0">
                <a:latin typeface="Courier New"/>
                <a:cs typeface="Courier New"/>
              </a:rPr>
              <a:t> = </a:t>
            </a:r>
            <a:r>
              <a:rPr lang="en-US" sz="1800" b="0" dirty="0" err="1" smtClean="0">
                <a:latin typeface="Courier New"/>
                <a:cs typeface="Courier New"/>
              </a:rPr>
              <a:t>pandas.read_csv</a:t>
            </a:r>
            <a:r>
              <a:rPr lang="en-US" sz="1800" b="0" dirty="0" smtClean="0">
                <a:latin typeface="Courier New"/>
                <a:cs typeface="Courier New"/>
              </a:rPr>
              <a:t>(‘data/</a:t>
            </a:r>
            <a:r>
              <a:rPr lang="en-US" sz="1800" b="0" dirty="0" err="1" smtClean="0">
                <a:latin typeface="Courier New"/>
                <a:cs typeface="Courier New"/>
              </a:rPr>
              <a:t>used_vehicles</a:t>
            </a:r>
            <a:r>
              <a:rPr lang="en-US" sz="1800" b="0" dirty="0" smtClean="0">
                <a:latin typeface="Courier New"/>
                <a:cs typeface="Courier New"/>
              </a:rPr>
              <a:t>’)</a:t>
            </a:r>
          </a:p>
          <a:p>
            <a:pPr marL="40639" indent="0">
              <a:buNone/>
            </a:pPr>
            <a:r>
              <a:rPr lang="en-US" sz="1800" b="0" dirty="0" err="1" smtClean="0">
                <a:latin typeface="Courier New"/>
                <a:cs typeface="Courier New"/>
              </a:rPr>
              <a:t>Label_enc</a:t>
            </a:r>
            <a:r>
              <a:rPr lang="en-US" sz="1800" b="0" dirty="0" smtClean="0">
                <a:latin typeface="Courier New"/>
                <a:cs typeface="Courier New"/>
              </a:rPr>
              <a:t> = </a:t>
            </a:r>
            <a:r>
              <a:rPr lang="en-US" sz="1800" b="0" dirty="0" err="1" smtClean="0">
                <a:latin typeface="Courier New"/>
                <a:cs typeface="Courier New"/>
              </a:rPr>
              <a:t>sklearn.preprocessing.LabelEncoder</a:t>
            </a:r>
            <a:r>
              <a:rPr lang="en-US" sz="1800" b="0" dirty="0" smtClean="0">
                <a:latin typeface="Courier New"/>
                <a:cs typeface="Courier New"/>
              </a:rPr>
              <a:t>()</a:t>
            </a:r>
          </a:p>
          <a:p>
            <a:pPr marL="40639" indent="0">
              <a:buNone/>
            </a:pPr>
            <a:r>
              <a:rPr lang="en-US" sz="1800" b="0" dirty="0" err="1" smtClean="0">
                <a:latin typeface="Courier New"/>
                <a:cs typeface="Courier New"/>
              </a:rPr>
              <a:t>Used_Vehicles</a:t>
            </a:r>
            <a:r>
              <a:rPr lang="en-US" sz="1800" b="0" dirty="0" smtClean="0">
                <a:latin typeface="Courier New"/>
                <a:cs typeface="Courier New"/>
              </a:rPr>
              <a:t>[</a:t>
            </a:r>
            <a:r>
              <a:rPr lang="en-US" sz="1800" b="0" dirty="0">
                <a:latin typeface="Courier New"/>
                <a:cs typeface="Courier New"/>
              </a:rPr>
              <a:t>’</a:t>
            </a:r>
            <a:r>
              <a:rPr lang="en-US" sz="1800" b="0" dirty="0" smtClean="0">
                <a:latin typeface="Courier New"/>
                <a:cs typeface="Courier New"/>
              </a:rPr>
              <a:t>ENCODED’] =</a:t>
            </a:r>
          </a:p>
          <a:p>
            <a:pPr marL="40639" indent="0">
              <a:buNone/>
            </a:pPr>
            <a:r>
              <a:rPr lang="en-US" sz="1800" b="0" dirty="0" smtClean="0">
                <a:latin typeface="Courier New"/>
                <a:cs typeface="Courier New"/>
              </a:rPr>
              <a:t>           </a:t>
            </a:r>
            <a:r>
              <a:rPr lang="en-US" sz="1800" b="0" dirty="0" err="1" smtClean="0">
                <a:latin typeface="Courier New"/>
                <a:cs typeface="Courier New"/>
              </a:rPr>
              <a:t>Label_enc.fit_transform</a:t>
            </a:r>
            <a:r>
              <a:rPr lang="en-US" sz="1800" b="0" dirty="0" smtClean="0">
                <a:latin typeface="Courier New"/>
                <a:cs typeface="Courier New"/>
              </a:rPr>
              <a:t>(</a:t>
            </a:r>
            <a:r>
              <a:rPr lang="en-US" sz="1800" b="0" dirty="0" err="1" smtClean="0">
                <a:latin typeface="Courier New"/>
                <a:cs typeface="Courier New"/>
              </a:rPr>
              <a:t>Used_Vehicles.type</a:t>
            </a:r>
            <a:r>
              <a:rPr lang="en-US" sz="1800" b="0" dirty="0" smtClean="0">
                <a:latin typeface="Courier New"/>
                <a:cs typeface="Courier New"/>
              </a:rPr>
              <a:t>)</a:t>
            </a:r>
          </a:p>
          <a:p>
            <a:pPr marL="40639" indent="0">
              <a:buNone/>
            </a:pPr>
            <a:endParaRPr lang="en-US" sz="1800" b="0" dirty="0" smtClean="0">
              <a:latin typeface="Courier New"/>
              <a:cs typeface="Courier New"/>
            </a:endParaRPr>
          </a:p>
          <a:p>
            <a:pPr marL="40639" indent="0">
              <a:buNone/>
            </a:pPr>
            <a:r>
              <a:rPr lang="en-US" sz="1800" b="0" dirty="0" smtClean="0">
                <a:latin typeface="Courier New"/>
                <a:cs typeface="Courier New"/>
              </a:rPr>
              <a:t>Hot = </a:t>
            </a:r>
            <a:r>
              <a:rPr lang="en-US" sz="1800" b="0" dirty="0" err="1" smtClean="0">
                <a:latin typeface="Courier New"/>
                <a:cs typeface="Courier New"/>
              </a:rPr>
              <a:t>sklearn.preprocessing.</a:t>
            </a:r>
            <a:r>
              <a:rPr lang="en-US" sz="1800" dirty="0" err="1" smtClean="0">
                <a:latin typeface="Courier New"/>
                <a:cs typeface="Courier New"/>
              </a:rPr>
              <a:t>OneHotEncoder</a:t>
            </a:r>
            <a:r>
              <a:rPr lang="en-US" sz="1800" b="0" dirty="0" smtClean="0">
                <a:latin typeface="Courier New"/>
                <a:cs typeface="Courier New"/>
              </a:rPr>
              <a:t>(sparse=False)</a:t>
            </a:r>
          </a:p>
          <a:p>
            <a:pPr marL="40639" indent="0">
              <a:buNone/>
            </a:pPr>
            <a:r>
              <a:rPr lang="en-US" sz="1800" b="0" dirty="0" smtClean="0">
                <a:latin typeface="Courier New"/>
                <a:cs typeface="Courier New"/>
              </a:rPr>
              <a:t>Temp = </a:t>
            </a:r>
            <a:r>
              <a:rPr lang="en-US" sz="1800" b="0" dirty="0" err="1" smtClean="0">
                <a:latin typeface="Courier New"/>
                <a:cs typeface="Courier New"/>
              </a:rPr>
              <a:t>Hot.</a:t>
            </a:r>
            <a:r>
              <a:rPr lang="en-US" sz="1800" dirty="0" err="1" smtClean="0">
                <a:latin typeface="Courier New"/>
                <a:cs typeface="Courier New"/>
              </a:rPr>
              <a:t>fit_transform</a:t>
            </a:r>
            <a:r>
              <a:rPr lang="en-US" sz="1800" b="0" dirty="0" smtClean="0">
                <a:latin typeface="Courier New"/>
                <a:cs typeface="Courier New"/>
              </a:rPr>
              <a:t>(</a:t>
            </a:r>
            <a:r>
              <a:rPr lang="en-US" sz="1800" b="0" dirty="0" err="1" smtClean="0">
                <a:latin typeface="Courier New"/>
                <a:cs typeface="Courier New"/>
              </a:rPr>
              <a:t>Used_Vehicles</a:t>
            </a:r>
            <a:r>
              <a:rPr lang="en-US" sz="1800" b="0" dirty="0" smtClean="0">
                <a:latin typeface="Courier New"/>
                <a:cs typeface="Courier New"/>
              </a:rPr>
              <a:t>[[‘ENCODED’]])</a:t>
            </a:r>
          </a:p>
          <a:p>
            <a:pPr marL="40639" indent="0">
              <a:buNone/>
            </a:pPr>
            <a:r>
              <a:rPr lang="en-US" sz="1800" b="0" dirty="0" err="1" smtClean="0">
                <a:latin typeface="Courier New"/>
                <a:cs typeface="Courier New"/>
              </a:rPr>
              <a:t>Temp_DF</a:t>
            </a:r>
            <a:r>
              <a:rPr lang="en-US" sz="1800" b="0" dirty="0" smtClean="0">
                <a:latin typeface="Courier New"/>
                <a:cs typeface="Courier New"/>
              </a:rPr>
              <a:t> = </a:t>
            </a:r>
            <a:r>
              <a:rPr lang="en-US" sz="1800" b="0" dirty="0" err="1" smtClean="0">
                <a:latin typeface="Courier New"/>
                <a:cs typeface="Courier New"/>
              </a:rPr>
              <a:t>pandas.DataFrame</a:t>
            </a:r>
            <a:r>
              <a:rPr lang="en-US" sz="1800" b="0" dirty="0" smtClean="0">
                <a:latin typeface="Courier New"/>
                <a:cs typeface="Courier New"/>
              </a:rPr>
              <a:t>(Temp, </a:t>
            </a:r>
          </a:p>
          <a:p>
            <a:pPr marL="40639" indent="0">
              <a:buNone/>
            </a:pPr>
            <a:r>
              <a:rPr lang="en-US" sz="1800" b="0" dirty="0">
                <a:latin typeface="Courier New"/>
                <a:cs typeface="Courier New"/>
              </a:rPr>
              <a:t> </a:t>
            </a:r>
            <a:r>
              <a:rPr lang="en-US" sz="1800" b="0" dirty="0" smtClean="0">
                <a:latin typeface="Courier New"/>
                <a:cs typeface="Courier New"/>
              </a:rPr>
              <a:t>                          columns=</a:t>
            </a:r>
            <a:r>
              <a:rPr lang="en-US" sz="1800" b="0" dirty="0" err="1" smtClean="0">
                <a:latin typeface="Courier New"/>
                <a:cs typeface="Courier New"/>
              </a:rPr>
              <a:t>Label_enc.classes</a:t>
            </a:r>
            <a:r>
              <a:rPr lang="en-US" sz="1800" b="0" dirty="0" smtClean="0">
                <a:latin typeface="Courier New"/>
                <a:cs typeface="Courier New"/>
              </a:rPr>
              <a:t>_)</a:t>
            </a:r>
          </a:p>
          <a:p>
            <a:pPr marL="40639" indent="0">
              <a:buNone/>
            </a:pPr>
            <a:r>
              <a:rPr lang="en-US" sz="1800" b="0" dirty="0" err="1" smtClean="0">
                <a:latin typeface="Courier New"/>
                <a:cs typeface="Courier New"/>
              </a:rPr>
              <a:t>New_Frame</a:t>
            </a:r>
            <a:r>
              <a:rPr lang="en-US" sz="1800" b="0" dirty="0" smtClean="0">
                <a:latin typeface="Courier New"/>
                <a:cs typeface="Courier New"/>
              </a:rPr>
              <a:t> = </a:t>
            </a:r>
            <a:r>
              <a:rPr lang="en-US" sz="1800" b="0" dirty="0" err="1" smtClean="0">
                <a:latin typeface="Courier New"/>
                <a:cs typeface="Courier New"/>
              </a:rPr>
              <a:t>Used_Vehicles.</a:t>
            </a:r>
            <a:r>
              <a:rPr lang="en-US" sz="1800" dirty="0" err="1" smtClean="0">
                <a:latin typeface="Courier New"/>
                <a:cs typeface="Courier New"/>
              </a:rPr>
              <a:t>merge</a:t>
            </a:r>
            <a:r>
              <a:rPr lang="en-US" sz="1800" b="0" dirty="0" smtClean="0">
                <a:latin typeface="Courier New"/>
                <a:cs typeface="Courier New"/>
              </a:rPr>
              <a:t>(</a:t>
            </a:r>
            <a:r>
              <a:rPr lang="en-US" sz="1800" b="0" dirty="0" err="1" smtClean="0">
                <a:latin typeface="Courier New"/>
                <a:cs typeface="Courier New"/>
              </a:rPr>
              <a:t>Temp_DF</a:t>
            </a:r>
            <a:r>
              <a:rPr lang="en-US" sz="1800" b="0" dirty="0" smtClean="0">
                <a:latin typeface="Courier New"/>
                <a:cs typeface="Courier New"/>
              </a:rPr>
              <a:t>,</a:t>
            </a:r>
          </a:p>
          <a:p>
            <a:pPr marL="40639" indent="0">
              <a:buNone/>
            </a:pPr>
            <a:r>
              <a:rPr lang="en-US" sz="1800" b="0" dirty="0" smtClean="0">
                <a:latin typeface="Courier New"/>
                <a:cs typeface="Courier New"/>
              </a:rPr>
              <a:t>                                </a:t>
            </a:r>
            <a:r>
              <a:rPr lang="en-US" sz="1800" b="0" dirty="0" err="1" smtClean="0">
                <a:latin typeface="Courier New"/>
                <a:cs typeface="Courier New"/>
              </a:rPr>
              <a:t>left_index</a:t>
            </a:r>
            <a:r>
              <a:rPr lang="en-US" sz="1800" b="0" dirty="0" smtClean="0">
                <a:latin typeface="Courier New"/>
                <a:cs typeface="Courier New"/>
              </a:rPr>
              <a:t>=true,</a:t>
            </a:r>
          </a:p>
          <a:p>
            <a:pPr marL="40639" indent="0">
              <a:buNone/>
            </a:pPr>
            <a:r>
              <a:rPr lang="en-US" sz="1800" b="0" dirty="0" smtClean="0">
                <a:latin typeface="Courier New"/>
                <a:cs typeface="Courier New"/>
              </a:rPr>
              <a:t>                                </a:t>
            </a:r>
            <a:r>
              <a:rPr lang="en-US" sz="1800" b="0" dirty="0" err="1" smtClean="0">
                <a:latin typeface="Courier New"/>
                <a:cs typeface="Courier New"/>
              </a:rPr>
              <a:t>right_index</a:t>
            </a:r>
            <a:r>
              <a:rPr lang="en-US" sz="1800" b="0" dirty="0" smtClean="0">
                <a:latin typeface="Courier New"/>
                <a:cs typeface="Courier New"/>
              </a:rPr>
              <a:t>=true</a:t>
            </a:r>
          </a:p>
          <a:p>
            <a:pPr marL="40639" indent="0">
              <a:buNone/>
            </a:pPr>
            <a:r>
              <a:rPr lang="en-US" sz="1800" b="0" dirty="0" smtClean="0">
                <a:latin typeface="Courier New"/>
                <a:cs typeface="Courier New"/>
              </a:rPr>
              <a:t>)</a:t>
            </a:r>
          </a:p>
        </p:txBody>
      </p:sp>
    </p:spTree>
    <p:extLst>
      <p:ext uri="{BB962C8B-B14F-4D97-AF65-F5344CB8AC3E}">
        <p14:creationId xmlns:p14="http://schemas.microsoft.com/office/powerpoint/2010/main" val="3220351442"/>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dirty="0">
              <a:latin typeface="Garamond"/>
              <a:ea typeface="Garamond"/>
              <a:cs typeface="Garamond"/>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dirty="0"/>
              <a:t>DECISION </a:t>
            </a:r>
            <a:r>
              <a:rPr lang="en-AU" dirty="0" smtClean="0"/>
              <a:t>TREE REGRESSION</a:t>
            </a:r>
            <a:endParaRPr dirty="0"/>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38163657"/>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1421</TotalTime>
  <Words>1701</Words>
  <Application>Microsoft Macintosh PowerPoint</Application>
  <PresentationFormat>Custom</PresentationFormat>
  <Paragraphs>283</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White</vt:lpstr>
      <vt:lpstr>DATA SCIENCE 10 WEEK PART TIME COURSE  Super-charging Decision Trees</vt:lpstr>
      <vt:lpstr>AGENDA</vt:lpstr>
      <vt:lpstr>ONE-HOT ENCODING</vt:lpstr>
      <vt:lpstr>You have a set of categories, you need some numbers</vt:lpstr>
      <vt:lpstr>We’ve done this before for simple cases</vt:lpstr>
      <vt:lpstr>sklearn.preprocessing does simple cases automatically</vt:lpstr>
      <vt:lpstr>Set + for loop for more complicated cases</vt:lpstr>
      <vt:lpstr>OneHotEncoder can do this semi-automatically</vt:lpstr>
      <vt:lpstr>DECISION TREE REGRESSION</vt:lpstr>
      <vt:lpstr>DecisionTreeRegressor</vt:lpstr>
      <vt:lpstr>But of course, you would use GridSearchCV</vt:lpstr>
      <vt:lpstr>How do we improve decision trees?</vt:lpstr>
      <vt:lpstr>DECISION TREES</vt:lpstr>
      <vt:lpstr>DECISION TREES</vt:lpstr>
      <vt:lpstr>DECISION TREES</vt:lpstr>
      <vt:lpstr>ENSEMBLING</vt:lpstr>
      <vt:lpstr>ENSEMBLE MODELS</vt:lpstr>
      <vt:lpstr>ENSEMBLE MODELS - WHEN DO THEY WORK?</vt:lpstr>
      <vt:lpstr>BAGGING</vt:lpstr>
      <vt:lpstr>BOOTSTRAP &amp; BAGGING</vt:lpstr>
      <vt:lpstr>BAGGING</vt:lpstr>
      <vt:lpstr>BAGGING</vt:lpstr>
      <vt:lpstr>BAGGING</vt:lpstr>
      <vt:lpstr>Bagging Classifier</vt:lpstr>
      <vt:lpstr>DECISION TREES</vt:lpstr>
      <vt:lpstr>RANDOM FORESTS</vt:lpstr>
      <vt:lpstr>RANDOM FORESTS</vt:lpstr>
      <vt:lpstr>RANDOM FORESTS</vt:lpstr>
      <vt:lpstr>RANDOM FORESTS</vt:lpstr>
      <vt:lpstr>RANDOM FORESTS</vt:lpstr>
      <vt:lpstr>VARIABLE IMPORTANCE</vt:lpstr>
      <vt:lpstr>RandomForestRegressor / RandomForestClassifier</vt:lpstr>
      <vt:lpstr>DECISION TREES</vt:lpstr>
      <vt:lpstr>BOOSTING</vt:lpstr>
      <vt:lpstr>BOOSTING</vt:lpstr>
      <vt:lpstr>ADABOOST - ADAPTIVE BOOSTING</vt:lpstr>
      <vt:lpstr>GRADIENT BOOSTING</vt:lpstr>
      <vt:lpstr>eXtreme Gradient Boosting</vt:lpstr>
      <vt:lpstr>sklearn.ensemble.*</vt:lpstr>
      <vt:lpstr>LAB</vt:lpstr>
      <vt:lpstr>OTHER USES</vt:lpstr>
      <vt:lpstr>RANDOM FOREST FOR CLUSTERING</vt:lpstr>
      <vt:lpstr>ISOLATION FOREST FOR OUTLIER DETECTION</vt:lpstr>
      <vt:lpstr>DISCUSSION TIME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Ensembling with Decision Trees Wednesday 4th May 2016</dc:title>
  <cp:lastModifiedBy>Greg Baker</cp:lastModifiedBy>
  <cp:revision>19</cp:revision>
  <dcterms:modified xsi:type="dcterms:W3CDTF">2017-03-14T03:39:58Z</dcterms:modified>
</cp:coreProperties>
</file>